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61" r:id="rId3"/>
    <p:sldId id="257" r:id="rId4"/>
    <p:sldId id="260" r:id="rId5"/>
    <p:sldId id="266" r:id="rId6"/>
    <p:sldId id="285" r:id="rId7"/>
    <p:sldId id="300" r:id="rId8"/>
    <p:sldId id="265" r:id="rId9"/>
    <p:sldId id="267" r:id="rId10"/>
    <p:sldId id="263" r:id="rId11"/>
    <p:sldId id="262" r:id="rId12"/>
    <p:sldId id="289" r:id="rId13"/>
    <p:sldId id="288" r:id="rId14"/>
    <p:sldId id="290" r:id="rId15"/>
    <p:sldId id="268" r:id="rId16"/>
    <p:sldId id="291" r:id="rId17"/>
    <p:sldId id="292" r:id="rId18"/>
    <p:sldId id="298" r:id="rId19"/>
    <p:sldId id="287" r:id="rId20"/>
    <p:sldId id="286" r:id="rId21"/>
    <p:sldId id="269" r:id="rId22"/>
    <p:sldId id="271" r:id="rId23"/>
    <p:sldId id="272" r:id="rId24"/>
    <p:sldId id="299" r:id="rId25"/>
    <p:sldId id="273" r:id="rId26"/>
    <p:sldId id="296" r:id="rId27"/>
    <p:sldId id="274" r:id="rId28"/>
    <p:sldId id="297" r:id="rId29"/>
    <p:sldId id="301" r:id="rId30"/>
    <p:sldId id="275" r:id="rId31"/>
    <p:sldId id="276" r:id="rId32"/>
    <p:sldId id="280" r:id="rId33"/>
    <p:sldId id="279" r:id="rId34"/>
    <p:sldId id="281" r:id="rId35"/>
    <p:sldId id="293" r:id="rId36"/>
    <p:sldId id="282" r:id="rId37"/>
    <p:sldId id="284" r:id="rId38"/>
    <p:sldId id="294" r:id="rId39"/>
    <p:sldId id="283" r:id="rId40"/>
    <p:sldId id="295" r:id="rId41"/>
    <p:sldId id="258" r:id="rId42"/>
    <p:sldId id="25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7"/>
    <p:restoredTop sz="86387"/>
  </p:normalViewPr>
  <p:slideViewPr>
    <p:cSldViewPr snapToGrid="0" snapToObjects="1">
      <p:cViewPr>
        <p:scale>
          <a:sx n="84" d="100"/>
          <a:sy n="84" d="100"/>
        </p:scale>
        <p:origin x="512" y="216"/>
      </p:cViewPr>
      <p:guideLst/>
    </p:cSldViewPr>
  </p:slideViewPr>
  <p:outlineViewPr>
    <p:cViewPr>
      <p:scale>
        <a:sx n="33" d="100"/>
        <a:sy n="33" d="100"/>
      </p:scale>
      <p:origin x="0" y="-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F4B2E-32F1-C14F-AD1D-CD137807EA96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26D69-6893-EE46-8D35-7720C694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26D69-6893-EE46-8D35-7720C6948D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3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26D69-6893-EE46-8D35-7720C6948D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1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11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3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6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8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3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9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FB831-00AF-1348-BA33-A7675F42FD7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18C0A-9461-C84D-8DEC-ADCCF32B7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3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://www.bioconductor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502" y="2241399"/>
            <a:ext cx="7792140" cy="121123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The centrality </a:t>
            </a:r>
            <a:r>
              <a:rPr lang="mr-IN" sz="4000" dirty="0" smtClean="0">
                <a:latin typeface="+mn-lt"/>
              </a:rPr>
              <a:t>–</a:t>
            </a:r>
            <a:r>
              <a:rPr lang="en-US" sz="4000" dirty="0" smtClean="0">
                <a:latin typeface="+mn-lt"/>
              </a:rPr>
              <a:t> lethality rule in signed protein networks</a:t>
            </a:r>
            <a:endParaRPr lang="en-US" sz="4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4916" y="3759565"/>
            <a:ext cx="3741317" cy="718162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Student</a:t>
            </a:r>
            <a:endParaRPr lang="en-US" sz="1800" b="1" dirty="0"/>
          </a:p>
          <a:p>
            <a:r>
              <a:rPr lang="en-US" sz="1800" dirty="0" err="1"/>
              <a:t>Savas</a:t>
            </a:r>
            <a:r>
              <a:rPr lang="en-US" sz="1800" dirty="0"/>
              <a:t> </a:t>
            </a:r>
            <a:r>
              <a:rPr lang="en-US" sz="1800" dirty="0" err="1"/>
              <a:t>Paragamian</a:t>
            </a:r>
            <a:endParaRPr lang="en-US" sz="1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60" y="75756"/>
            <a:ext cx="2004279" cy="190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5" y="129096"/>
            <a:ext cx="1698685" cy="180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889" y="487881"/>
            <a:ext cx="47790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Interfaculty Master Program on </a:t>
            </a:r>
          </a:p>
          <a:p>
            <a:pPr algn="ctr"/>
            <a:r>
              <a:rPr lang="en-US" sz="2800" dirty="0" smtClean="0">
                <a:latin typeface="+mj-lt"/>
              </a:rPr>
              <a:t>Complex Systems and Networks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089" y="4784662"/>
            <a:ext cx="298696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dirty="0"/>
              <a:t>Thessaloniki, May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9879" y="5401056"/>
            <a:ext cx="12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Commitee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3615" y="5770388"/>
            <a:ext cx="2044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Supervisor</a:t>
            </a:r>
          </a:p>
          <a:p>
            <a:pPr algn="ctr"/>
            <a:r>
              <a:rPr lang="en-US" dirty="0" err="1" smtClean="0"/>
              <a:t>Stefanos</a:t>
            </a:r>
            <a:r>
              <a:rPr lang="en-US" dirty="0" smtClean="0"/>
              <a:t> </a:t>
            </a:r>
            <a:r>
              <a:rPr lang="en-US" dirty="0" err="1" smtClean="0"/>
              <a:t>Sgardelis</a:t>
            </a:r>
            <a:endParaRPr lang="en-US" dirty="0" smtClean="0"/>
          </a:p>
          <a:p>
            <a:pPr algn="ctr"/>
            <a:r>
              <a:rPr lang="en-US" dirty="0" smtClean="0"/>
              <a:t>Prof. Biology AUTH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26584" y="5770388"/>
            <a:ext cx="263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Co-supervisor</a:t>
            </a:r>
          </a:p>
          <a:p>
            <a:pPr algn="ctr"/>
            <a:r>
              <a:rPr lang="en-US" dirty="0" err="1"/>
              <a:t>Ioannis</a:t>
            </a:r>
            <a:r>
              <a:rPr lang="en-US" dirty="0"/>
              <a:t> Antoniou</a:t>
            </a:r>
          </a:p>
          <a:p>
            <a:pPr algn="ctr"/>
            <a:r>
              <a:rPr lang="en-US" dirty="0"/>
              <a:t>Prof. Mathematics AUTH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3374" y="5770388"/>
            <a:ext cx="2260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Co-supervisor</a:t>
            </a:r>
          </a:p>
          <a:p>
            <a:pPr algn="ctr"/>
            <a:r>
              <a:rPr lang="en-US" dirty="0" err="1" smtClean="0"/>
              <a:t>Christoforos</a:t>
            </a:r>
            <a:r>
              <a:rPr lang="en-US" dirty="0" smtClean="0"/>
              <a:t> Nikolaou</a:t>
            </a:r>
          </a:p>
          <a:p>
            <a:pPr algn="ctr"/>
            <a:r>
              <a:rPr lang="en-US" dirty="0" smtClean="0"/>
              <a:t>Ass. Prof. Biology UOC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67199" y="1581560"/>
            <a:ext cx="513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Aristotle University </a:t>
            </a:r>
            <a:r>
              <a:rPr lang="en-US" sz="2800" b="1" smtClean="0">
                <a:latin typeface="+mj-lt"/>
              </a:rPr>
              <a:t>of Thessaloniki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8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R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2750"/>
            <a:ext cx="8382346" cy="5206942"/>
          </a:xfrm>
        </p:spPr>
        <p:txBody>
          <a:bodyPr numCol="2">
            <a:noAutofit/>
          </a:bodyPr>
          <a:lstStyle/>
          <a:p>
            <a:pPr algn="just"/>
            <a:r>
              <a:rPr lang="en-US" sz="2000" dirty="0"/>
              <a:t>Working </a:t>
            </a:r>
            <a:r>
              <a:rPr lang="en-US" sz="2000" dirty="0" err="1"/>
              <a:t>enviroment</a:t>
            </a:r>
            <a:endParaRPr lang="en-US" sz="2000" dirty="0"/>
          </a:p>
          <a:p>
            <a:pPr lvl="1" algn="just"/>
            <a:r>
              <a:rPr lang="en-US" sz="1600" dirty="0"/>
              <a:t>R Studio</a:t>
            </a:r>
          </a:p>
          <a:p>
            <a:pPr lvl="1" algn="just"/>
            <a:r>
              <a:rPr lang="en-US" sz="1600" dirty="0" err="1"/>
              <a:t>Knitr</a:t>
            </a:r>
            <a:endParaRPr lang="en-US" sz="1600" dirty="0"/>
          </a:p>
          <a:p>
            <a:pPr lvl="1" algn="just"/>
            <a:r>
              <a:rPr lang="en-US" sz="1600" dirty="0" err="1"/>
              <a:t>Rmarkdown</a:t>
            </a:r>
            <a:endParaRPr lang="en-US" sz="1600" dirty="0"/>
          </a:p>
          <a:p>
            <a:pPr lvl="1" algn="just"/>
            <a:r>
              <a:rPr lang="en-US" sz="1600" dirty="0" err="1" smtClean="0"/>
              <a:t>bookdown</a:t>
            </a:r>
            <a:endParaRPr lang="en-US" sz="1600" dirty="0" smtClean="0"/>
          </a:p>
          <a:p>
            <a:pPr algn="just"/>
            <a:r>
              <a:rPr lang="en-US" sz="2000" dirty="0" smtClean="0"/>
              <a:t>Data cleansing and manipulation</a:t>
            </a:r>
          </a:p>
          <a:p>
            <a:pPr lvl="1" algn="just"/>
            <a:r>
              <a:rPr lang="en-US" sz="1600" dirty="0" err="1"/>
              <a:t>r</a:t>
            </a:r>
            <a:r>
              <a:rPr lang="en-US" sz="1600" dirty="0" err="1" smtClean="0"/>
              <a:t>eadxl</a:t>
            </a:r>
            <a:endParaRPr lang="en-US" sz="1600" dirty="0"/>
          </a:p>
          <a:p>
            <a:pPr lvl="1" algn="just"/>
            <a:r>
              <a:rPr lang="en-US" sz="1600" dirty="0" err="1"/>
              <a:t>r</a:t>
            </a:r>
            <a:r>
              <a:rPr lang="en-US" sz="1600" dirty="0" err="1" smtClean="0"/>
              <a:t>eadr</a:t>
            </a:r>
            <a:endParaRPr lang="en-US" sz="1600" dirty="0" smtClean="0"/>
          </a:p>
          <a:p>
            <a:pPr lvl="1" algn="just"/>
            <a:r>
              <a:rPr lang="en-US" sz="1600" dirty="0"/>
              <a:t>r</a:t>
            </a:r>
            <a:r>
              <a:rPr lang="en-US" sz="1600" dirty="0" smtClean="0"/>
              <a:t>eshape2</a:t>
            </a:r>
            <a:endParaRPr lang="en-US" sz="1600" dirty="0"/>
          </a:p>
          <a:p>
            <a:pPr lvl="1" algn="just"/>
            <a:r>
              <a:rPr lang="en-US" sz="1600" dirty="0" err="1"/>
              <a:t>d</a:t>
            </a:r>
            <a:r>
              <a:rPr lang="en-US" sz="1600" dirty="0" err="1" smtClean="0"/>
              <a:t>plyr</a:t>
            </a:r>
            <a:endParaRPr lang="en-US" sz="1600" dirty="0" smtClean="0"/>
          </a:p>
          <a:p>
            <a:pPr lvl="1" algn="just"/>
            <a:r>
              <a:rPr lang="en-US" sz="1600" dirty="0" err="1" smtClean="0"/>
              <a:t>tidyr</a:t>
            </a:r>
            <a:endParaRPr lang="en-US" sz="1600" dirty="0" smtClean="0"/>
          </a:p>
          <a:p>
            <a:pPr algn="just"/>
            <a:r>
              <a:rPr lang="en-US" sz="2000" dirty="0" smtClean="0"/>
              <a:t>Graphics and visualization</a:t>
            </a:r>
          </a:p>
          <a:p>
            <a:pPr lvl="1" algn="just"/>
            <a:r>
              <a:rPr lang="en-US" sz="1600" dirty="0"/>
              <a:t>g</a:t>
            </a:r>
            <a:r>
              <a:rPr lang="en-US" sz="1600" dirty="0" smtClean="0"/>
              <a:t>gplot2</a:t>
            </a:r>
          </a:p>
          <a:p>
            <a:pPr lvl="1" algn="just"/>
            <a:r>
              <a:rPr lang="en-US" sz="1600" dirty="0" err="1"/>
              <a:t>g</a:t>
            </a:r>
            <a:r>
              <a:rPr lang="en-US" sz="1600" dirty="0" err="1" smtClean="0"/>
              <a:t>graph</a:t>
            </a:r>
            <a:endParaRPr lang="en-US" sz="1600" dirty="0"/>
          </a:p>
          <a:p>
            <a:pPr lvl="1" algn="just"/>
            <a:r>
              <a:rPr lang="en-US" sz="1600" dirty="0" smtClean="0"/>
              <a:t>scales</a:t>
            </a:r>
            <a:endParaRPr lang="en-US" sz="1600" dirty="0"/>
          </a:p>
          <a:p>
            <a:pPr lvl="1" algn="just"/>
            <a:r>
              <a:rPr lang="en-US" sz="1600" dirty="0" err="1" smtClean="0"/>
              <a:t>gridExtra</a:t>
            </a:r>
            <a:endParaRPr lang="en-US" sz="16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Network analysis</a:t>
            </a:r>
          </a:p>
          <a:p>
            <a:pPr lvl="1" algn="just"/>
            <a:r>
              <a:rPr lang="en-US" sz="1600" dirty="0" err="1" smtClean="0"/>
              <a:t>Igraph</a:t>
            </a:r>
            <a:endParaRPr lang="en-US" sz="1600" dirty="0" smtClean="0"/>
          </a:p>
          <a:p>
            <a:pPr lvl="1" algn="just"/>
            <a:r>
              <a:rPr lang="en-US" sz="1600" dirty="0" smtClean="0"/>
              <a:t>Bipartite</a:t>
            </a:r>
          </a:p>
          <a:p>
            <a:pPr lvl="1" algn="just"/>
            <a:r>
              <a:rPr lang="en-US" sz="1600" dirty="0" smtClean="0"/>
              <a:t>Vegan</a:t>
            </a:r>
          </a:p>
          <a:p>
            <a:pPr lvl="1" algn="just"/>
            <a:r>
              <a:rPr lang="en-US" sz="1600" dirty="0"/>
              <a:t>RBGL</a:t>
            </a:r>
            <a:endParaRPr lang="en-US" sz="1600" dirty="0" smtClean="0"/>
          </a:p>
          <a:p>
            <a:pPr algn="just"/>
            <a:r>
              <a:rPr lang="en-US" sz="2000" dirty="0" smtClean="0"/>
              <a:t>Gene Ontology</a:t>
            </a:r>
          </a:p>
          <a:p>
            <a:pPr lvl="1" algn="just"/>
            <a:r>
              <a:rPr lang="en-US" sz="1600" dirty="0" err="1"/>
              <a:t>AnnotationDbi</a:t>
            </a:r>
            <a:endParaRPr lang="en-US" sz="1600" dirty="0"/>
          </a:p>
          <a:p>
            <a:pPr lvl="1" algn="just"/>
            <a:r>
              <a:rPr lang="en-US" sz="1600" dirty="0" err="1"/>
              <a:t>org.Dm.eg.db</a:t>
            </a:r>
            <a:endParaRPr lang="en-US" sz="1600" dirty="0"/>
          </a:p>
          <a:p>
            <a:pPr lvl="1" algn="just"/>
            <a:r>
              <a:rPr lang="en-US" sz="1600" dirty="0" err="1"/>
              <a:t>GO.db</a:t>
            </a:r>
            <a:endParaRPr lang="en-US" sz="1600" dirty="0"/>
          </a:p>
          <a:p>
            <a:pPr lvl="1" algn="just"/>
            <a:r>
              <a:rPr lang="en-US" sz="1600" dirty="0" err="1" smtClean="0"/>
              <a:t>topGO</a:t>
            </a:r>
            <a:endParaRPr lang="en-US" sz="1600" dirty="0" smtClean="0"/>
          </a:p>
          <a:p>
            <a:pPr algn="just"/>
            <a:r>
              <a:rPr lang="en-US" sz="2000" dirty="0" smtClean="0"/>
              <a:t>Analysis</a:t>
            </a:r>
          </a:p>
          <a:p>
            <a:pPr lvl="1" algn="just"/>
            <a:r>
              <a:rPr lang="en-US" sz="1600" dirty="0" err="1" smtClean="0"/>
              <a:t>Rpart</a:t>
            </a:r>
            <a:endParaRPr lang="en-US" sz="1600" dirty="0" smtClean="0"/>
          </a:p>
          <a:p>
            <a:pPr lvl="1" algn="just"/>
            <a:r>
              <a:rPr lang="en-US" sz="1600" dirty="0" smtClean="0"/>
              <a:t>C50</a:t>
            </a:r>
          </a:p>
          <a:p>
            <a:pPr lvl="1" algn="just"/>
            <a:r>
              <a:rPr lang="en-US" sz="1600" dirty="0" smtClean="0"/>
              <a:t>ROCR: for evaluation</a:t>
            </a:r>
          </a:p>
          <a:p>
            <a:pPr lvl="1" algn="just"/>
            <a:r>
              <a:rPr lang="en-US" sz="1600" dirty="0" smtClean="0"/>
              <a:t>Entropy</a:t>
            </a:r>
          </a:p>
          <a:p>
            <a:pPr lvl="1" algn="just"/>
            <a:endParaRPr lang="en-US" sz="1600" dirty="0" smtClean="0"/>
          </a:p>
          <a:p>
            <a:pPr lvl="1"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76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30"/>
            <a:ext cx="9144000" cy="1325563"/>
          </a:xfrm>
        </p:spPr>
        <p:txBody>
          <a:bodyPr/>
          <a:lstStyle/>
          <a:p>
            <a:r>
              <a:rPr lang="en-US" dirty="0" smtClean="0"/>
              <a:t>Signed PPI network of </a:t>
            </a:r>
            <a:r>
              <a:rPr lang="en-US" i="1" dirty="0"/>
              <a:t>D. melanogaster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" b="10842"/>
          <a:stretch/>
        </p:blipFill>
        <p:spPr>
          <a:xfrm>
            <a:off x="507076" y="1324933"/>
            <a:ext cx="8129847" cy="5516307"/>
          </a:xfrm>
        </p:spPr>
      </p:pic>
    </p:spTree>
    <p:extLst>
      <p:ext uri="{BB962C8B-B14F-4D97-AF65-F5344CB8AC3E}">
        <p14:creationId xmlns:p14="http://schemas.microsoft.com/office/powerpoint/2010/main" val="62351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0077" y="1324931"/>
                <a:ext cx="8963923" cy="4782209"/>
              </a:xfrm>
            </p:spPr>
            <p:txBody>
              <a:bodyPr>
                <a:noAutofit/>
              </a:bodyPr>
              <a:lstStyle/>
              <a:p>
                <a:r>
                  <a:rPr lang="en-US" sz="2000" b="1" dirty="0" smtClean="0">
                    <a:ea typeface="Al Bayan Plain" charset="-78"/>
                    <a:cs typeface="Al Bayan Plain" charset="-78"/>
                  </a:rPr>
                  <a:t>GOAL: enhance Protein interactions with activation/ inhibition information </a:t>
                </a:r>
              </a:p>
              <a:p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From Protein </a:t>
                </a:r>
                <a:r>
                  <a:rPr lang="mr-IN" sz="2000" dirty="0" smtClean="0">
                    <a:ea typeface="Al Bayan Plain" charset="-78"/>
                    <a:cs typeface="Al Bayan Plain" charset="-78"/>
                  </a:rPr>
                  <a:t>–</a:t>
                </a:r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 Protein interactions experiments</a:t>
                </a:r>
              </a:p>
              <a:p>
                <a:pPr lvl="1"/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Yeast 2 hybrid</a:t>
                </a:r>
              </a:p>
              <a:p>
                <a:pPr lvl="1"/>
                <a:r>
                  <a:rPr lang="en-US" sz="2000" dirty="0" err="1">
                    <a:ea typeface="Al Bayan Plain" charset="-78"/>
                    <a:cs typeface="Al Bayan Plain" charset="-78"/>
                  </a:rPr>
                  <a:t>coAP</a:t>
                </a:r>
                <a:r>
                  <a:rPr lang="en-US" sz="2000" dirty="0">
                    <a:ea typeface="Al Bayan Plain" charset="-78"/>
                    <a:cs typeface="Al Bayan Plain" charset="-78"/>
                  </a:rPr>
                  <a:t>-MS </a:t>
                </a:r>
              </a:p>
              <a:p>
                <a:pPr lvl="1"/>
                <a:r>
                  <a:rPr lang="en-US" sz="2000" dirty="0" smtClean="0">
                    <a:solidFill>
                      <a:srgbClr val="FF0000"/>
                    </a:solidFill>
                    <a:ea typeface="Al Bayan Plain" charset="-78"/>
                    <a:cs typeface="Al Bayan Plain" charset="-78"/>
                  </a:rPr>
                  <a:t>Why directed? </a:t>
                </a:r>
              </a:p>
              <a:p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Interaction Databases</a:t>
                </a:r>
              </a:p>
              <a:p>
                <a:pPr lvl="1"/>
                <a:r>
                  <a:rPr lang="en-US" sz="2000" dirty="0" err="1" smtClean="0">
                    <a:ea typeface="Al Bayan Plain" charset="-78"/>
                    <a:cs typeface="Al Bayan Plain" charset="-78"/>
                  </a:rPr>
                  <a:t>Biogrid</a:t>
                </a:r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, </a:t>
                </a:r>
                <a:r>
                  <a:rPr lang="en-US" sz="2000" dirty="0" err="1" smtClean="0">
                    <a:ea typeface="Al Bayan Plain" charset="-78"/>
                    <a:cs typeface="Al Bayan Plain" charset="-78"/>
                  </a:rPr>
                  <a:t>DroID</a:t>
                </a:r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, </a:t>
                </a:r>
                <a:r>
                  <a:rPr lang="en-US" sz="2000" dirty="0" err="1" smtClean="0"/>
                  <a:t>IntAct</a:t>
                </a:r>
                <a:endParaRPr lang="is-IS" sz="2000" dirty="0" smtClean="0">
                  <a:ea typeface="Al Bayan Plain" charset="-78"/>
                  <a:cs typeface="Al Bayan Plain" charset="-78"/>
                </a:endParaRPr>
              </a:p>
              <a:p>
                <a:r>
                  <a:rPr lang="en-US" sz="2000" dirty="0" err="1" smtClean="0">
                    <a:ea typeface="Al Bayan Plain" charset="-78"/>
                    <a:cs typeface="Al Bayan Plain" charset="-78"/>
                  </a:rPr>
                  <a:t>RNAi</a:t>
                </a:r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 experiments</a:t>
                </a:r>
              </a:p>
              <a:p>
                <a:pPr lvl="1"/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Collection of phenotypes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For each PI calculation of : </a:t>
                </a:r>
                <a:endParaRPr lang="en-US" sz="2000" b="0" i="1" dirty="0" smtClean="0">
                  <a:latin typeface="Cambria Math" charset="0"/>
                  <a:ea typeface="Al Bayan Plain" charset="-78"/>
                  <a:cs typeface="Al Bayan Plain" charset="-78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  <a:ea typeface="Al Bayan Plain" charset="-78"/>
                          <a:cs typeface="Al Bayan Plain" charset="-78"/>
                        </a:rPr>
                        <m:t>𝑆𝑖𝑔𝑛</m:t>
                      </m:r>
                      <m:r>
                        <a:rPr lang="en-US" sz="1800" b="0" i="1" smtClean="0">
                          <a:latin typeface="Cambria Math" charset="0"/>
                          <a:ea typeface="Al Bayan Plain" charset="-78"/>
                          <a:cs typeface="Al Bayan Plain" charset="-78"/>
                        </a:rPr>
                        <m:t> </m:t>
                      </m:r>
                      <m:r>
                        <a:rPr lang="en-US" sz="1800" b="0" i="1" smtClean="0">
                          <a:latin typeface="Cambria Math" charset="0"/>
                          <a:ea typeface="Al Bayan Plain" charset="-78"/>
                          <a:cs typeface="Al Bayan Plain" charset="-78"/>
                        </a:rPr>
                        <m:t>𝑠𝑐𝑜𝑟𝑒</m:t>
                      </m:r>
                      <m:r>
                        <a:rPr lang="en-US" sz="1800" b="0" i="1" smtClean="0">
                          <a:latin typeface="Cambria Math" charset="0"/>
                          <a:ea typeface="Al Bayan Plain" charset="-78"/>
                          <a:cs typeface="Al Bayan Plain" charset="-78"/>
                        </a:rPr>
                        <m:t>= </m:t>
                      </m:r>
                      <m:f>
                        <m:fPr>
                          <m:ctrlPr>
                            <a:rPr lang="mr-IN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  <m:t>𝑃𝑜𝑠𝑖𝑡𝑖𝑣𝑒</m:t>
                          </m:r>
                          <m:r>
                            <a:rPr lang="en-US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  <m:t>𝑝h𝑒𝑛𝑜𝑡𝑦𝑝𝑒𝑠</m:t>
                          </m:r>
                          <m:r>
                            <a:rPr lang="en-US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  <m:t> −</m:t>
                          </m:r>
                          <m:r>
                            <a:rPr lang="en-US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  <m:t>𝑁𝑒𝑔𝑎𝑡𝑖𝑣𝑒</m:t>
                          </m:r>
                          <m:r>
                            <a:rPr lang="en-US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  <m:t>𝑝h𝑒𝑛𝑜𝑡𝑦𝑝𝑒𝑠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  <m:t>𝑇𝑜𝑡𝑎𝑙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mr-IN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latin typeface="Cambria Math" charset="0"/>
                              <a:ea typeface="Al Bayan Plain" charset="-78"/>
                              <a:cs typeface="Al Bayan Plain" charset="-78"/>
                            </a:rPr>
                            <m:t>𝑇𝑜𝑡𝑎𝑙</m:t>
                          </m:r>
                        </m:e>
                      </m:rad>
                    </m:oMath>
                  </m:oMathPara>
                </a14:m>
                <a:endParaRPr lang="en-US" sz="2000" dirty="0" smtClean="0">
                  <a:ea typeface="Al Bayan Plain" charset="-78"/>
                  <a:cs typeface="Al Bayan Plain" charset="-78"/>
                </a:endParaRPr>
              </a:p>
              <a:p>
                <a:r>
                  <a:rPr lang="en-US" sz="2000" dirty="0" smtClean="0">
                    <a:ea typeface="Al Bayan Plain" charset="-78"/>
                    <a:cs typeface="Al Bayan Plain" charset="-78"/>
                  </a:rPr>
                  <a:t>Apply threshold</a:t>
                </a:r>
              </a:p>
              <a:p>
                <a:r>
                  <a:rPr lang="en-US" sz="2000" b="1" dirty="0" smtClean="0">
                    <a:ea typeface="Al Bayan Plain" charset="-78"/>
                    <a:cs typeface="Al Bayan Plain" charset="-78"/>
                  </a:rPr>
                  <a:t>Added value: Predicted relationships the were experimentally confirmed</a:t>
                </a:r>
              </a:p>
              <a:p>
                <a:endParaRPr lang="en-US" sz="2000" dirty="0" smtClean="0">
                  <a:ea typeface="Al Bayan Plain" charset="-78"/>
                  <a:cs typeface="Al Bayan Plain" charset="-7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077" y="1324931"/>
                <a:ext cx="8963923" cy="4782209"/>
              </a:xfrm>
              <a:blipFill rotWithShape="0">
                <a:blip r:embed="rId2"/>
                <a:stretch>
                  <a:fillRect l="-612" t="-1274" b="-15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632"/>
            <a:ext cx="9144000" cy="1325563"/>
          </a:xfrm>
        </p:spPr>
        <p:txBody>
          <a:bodyPr/>
          <a:lstStyle/>
          <a:p>
            <a:r>
              <a:rPr lang="en-US" dirty="0" smtClean="0"/>
              <a:t>Signed PPI network of </a:t>
            </a:r>
            <a:r>
              <a:rPr lang="en-US" i="1" dirty="0"/>
              <a:t>D. melanogaster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632"/>
            <a:ext cx="9144000" cy="1325563"/>
          </a:xfrm>
        </p:spPr>
        <p:txBody>
          <a:bodyPr/>
          <a:lstStyle/>
          <a:p>
            <a:r>
              <a:rPr lang="en-US" dirty="0" smtClean="0"/>
              <a:t>Signed PPI network of </a:t>
            </a:r>
            <a:r>
              <a:rPr lang="en-US" i="1" dirty="0"/>
              <a:t>D. melanogaster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846"/>
            <a:ext cx="9144000" cy="5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1" t="6079" r="27273"/>
          <a:stretch/>
        </p:blipFill>
        <p:spPr>
          <a:xfrm>
            <a:off x="270162" y="1849581"/>
            <a:ext cx="3304311" cy="48616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29166"/>
              </p:ext>
            </p:extLst>
          </p:nvPr>
        </p:nvGraphicFramePr>
        <p:xfrm>
          <a:off x="3574473" y="2411898"/>
          <a:ext cx="5463510" cy="313929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96310"/>
                <a:gridCol w="1529127"/>
                <a:gridCol w="1554364"/>
                <a:gridCol w="1183709"/>
              </a:tblGrid>
              <a:tr h="9228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All</a:t>
                      </a:r>
                      <a:r>
                        <a:rPr lang="en-US" sz="1600" baseline="0" dirty="0" smtClean="0"/>
                        <a:t> PI of </a:t>
                      </a:r>
                      <a:r>
                        <a:rPr lang="en-US" sz="1600" b="0" i="1" baseline="0" dirty="0" err="1" smtClean="0"/>
                        <a:t>D.melanogaster</a:t>
                      </a:r>
                      <a:endParaRPr lang="en-US" sz="16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Signed </a:t>
                      </a:r>
                      <a:r>
                        <a:rPr lang="en-US" sz="1600" baseline="0" dirty="0" smtClean="0"/>
                        <a:t>PI of </a:t>
                      </a:r>
                      <a:r>
                        <a:rPr lang="en-US" sz="1600" b="0" i="1" baseline="0" dirty="0" err="1" smtClean="0"/>
                        <a:t>D.melanogaster</a:t>
                      </a: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Giant component</a:t>
                      </a:r>
                      <a:endParaRPr lang="en-US" sz="1600" i="0" dirty="0"/>
                    </a:p>
                  </a:txBody>
                  <a:tcPr/>
                </a:tc>
              </a:tr>
              <a:tr h="5234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Proteins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9107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dirty="0" smtClean="0"/>
                        <a:t>3352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3058</a:t>
                      </a:r>
                      <a:endParaRPr lang="en-US" sz="1600" dirty="0"/>
                    </a:p>
                  </a:txBody>
                  <a:tcPr/>
                </a:tc>
              </a:tr>
              <a:tr h="6459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Interactions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47293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6094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5930</a:t>
                      </a:r>
                    </a:p>
                  </a:txBody>
                  <a:tcPr/>
                </a:tc>
              </a:tr>
              <a:tr h="5234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Positive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4109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3998</a:t>
                      </a:r>
                      <a:endParaRPr lang="en-US" sz="1600" dirty="0"/>
                    </a:p>
                  </a:txBody>
                  <a:tcPr/>
                </a:tc>
              </a:tr>
              <a:tr h="5234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Negative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1985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1932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632"/>
            <a:ext cx="9144000" cy="1325563"/>
          </a:xfrm>
        </p:spPr>
        <p:txBody>
          <a:bodyPr/>
          <a:lstStyle/>
          <a:p>
            <a:r>
              <a:rPr lang="en-US" dirty="0" smtClean="0"/>
              <a:t>Signed PPI network of </a:t>
            </a:r>
            <a:r>
              <a:rPr lang="en-US" i="1" dirty="0"/>
              <a:t>D. melanogaster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72131"/>
              </p:ext>
            </p:extLst>
          </p:nvPr>
        </p:nvGraphicFramePr>
        <p:xfrm>
          <a:off x="628650" y="3298746"/>
          <a:ext cx="7886700" cy="360612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5932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Consensus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0" i="1" baseline="0" dirty="0" err="1" smtClean="0"/>
                        <a:t>D.melanogaster</a:t>
                      </a: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Complete network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Giant component</a:t>
                      </a:r>
                      <a:endParaRPr lang="en-US" i="0" dirty="0"/>
                    </a:p>
                  </a:txBody>
                  <a:tcPr/>
                </a:tc>
              </a:tr>
              <a:tr h="5932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Nonessential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13373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3009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2737</a:t>
                      </a:r>
                      <a:endParaRPr lang="en-US" dirty="0"/>
                    </a:p>
                  </a:txBody>
                  <a:tcPr/>
                </a:tc>
              </a:tr>
              <a:tr h="5932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Essential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 +</a:t>
                      </a:r>
                      <a:r>
                        <a:rPr lang="en-US" baseline="0" dirty="0" smtClean="0"/>
                        <a:t> 33 conditional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 + 29 conditional</a:t>
                      </a:r>
                    </a:p>
                  </a:txBody>
                  <a:tcPr/>
                </a:tc>
              </a:tr>
              <a:tr h="5932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5932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</a:t>
                      </a:r>
                      <a:endParaRPr lang="en-US" dirty="0"/>
                    </a:p>
                  </a:txBody>
                  <a:tcPr/>
                </a:tc>
              </a:tr>
              <a:tr h="5932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3058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16" y="0"/>
            <a:ext cx="6894368" cy="30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Centralities : Network topology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247337" y="1825625"/>
            <a:ext cx="3886200" cy="4351338"/>
          </a:xfrm>
        </p:spPr>
        <p:txBody>
          <a:bodyPr/>
          <a:lstStyle/>
          <a:p>
            <a:r>
              <a:rPr lang="en-US" dirty="0" smtClean="0"/>
              <a:t>High Degree </a:t>
            </a:r>
            <a:r>
              <a:rPr lang="en-US" dirty="0"/>
              <a:t>: Hubs</a:t>
            </a:r>
          </a:p>
          <a:p>
            <a:r>
              <a:rPr lang="en-US" dirty="0" smtClean="0"/>
              <a:t>High </a:t>
            </a:r>
            <a:r>
              <a:rPr lang="en-US" dirty="0" err="1" smtClean="0"/>
              <a:t>Betweenness</a:t>
            </a:r>
            <a:r>
              <a:rPr lang="en-US" dirty="0" smtClean="0"/>
              <a:t> : bottlenecks</a:t>
            </a:r>
          </a:p>
          <a:p>
            <a:r>
              <a:rPr lang="en-US" dirty="0" smtClean="0"/>
              <a:t>They are correlated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New centralities are constantly introduced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67870"/>
            <a:ext cx="9156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Joy, M. P., Brock, A., </a:t>
            </a:r>
            <a:r>
              <a:rPr lang="en-US" sz="1400" dirty="0" err="1"/>
              <a:t>Ingber</a:t>
            </a:r>
            <a:r>
              <a:rPr lang="en-US" sz="1400" dirty="0"/>
              <a:t>, D. E., &amp; Huang, S. (2005). High-</a:t>
            </a:r>
            <a:r>
              <a:rPr lang="en-US" sz="1400" dirty="0" err="1"/>
              <a:t>betweenness</a:t>
            </a:r>
            <a:r>
              <a:rPr lang="en-US" sz="1400" dirty="0"/>
              <a:t> proteins in the yeast protein interaction network. </a:t>
            </a:r>
            <a:r>
              <a:rPr lang="en-US" sz="1400" i="1" dirty="0"/>
              <a:t>Journal of Biomedicine and Biotechnology</a:t>
            </a:r>
            <a:r>
              <a:rPr lang="en-US" sz="1400" dirty="0"/>
              <a:t>, </a:t>
            </a:r>
            <a:r>
              <a:rPr lang="en-US" sz="1400" i="1" dirty="0"/>
              <a:t>2005</a:t>
            </a:r>
            <a:r>
              <a:rPr lang="en-US" sz="1400" dirty="0"/>
              <a:t>(2), 96–103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 smtClean="0"/>
              <a:t>Yu</a:t>
            </a:r>
            <a:r>
              <a:rPr lang="en-US" sz="1400" dirty="0"/>
              <a:t>, H., Kim, P. M., </a:t>
            </a:r>
            <a:r>
              <a:rPr lang="en-US" sz="1400" dirty="0" err="1"/>
              <a:t>Sprecher</a:t>
            </a:r>
            <a:r>
              <a:rPr lang="en-US" sz="1400" dirty="0"/>
              <a:t>, E., </a:t>
            </a:r>
            <a:r>
              <a:rPr lang="en-US" sz="1400" dirty="0" err="1"/>
              <a:t>Trifonov</a:t>
            </a:r>
            <a:r>
              <a:rPr lang="en-US" sz="1400" dirty="0"/>
              <a:t>, V., &amp; Gerstein, M. (2007). The importance of bottlenecks in protein networks: Correlation with gene essentiality and expression dynamics. </a:t>
            </a:r>
            <a:r>
              <a:rPr lang="en-US" sz="1400" i="1" dirty="0" err="1"/>
              <a:t>PLoS</a:t>
            </a:r>
            <a:r>
              <a:rPr lang="en-US" sz="1400" i="1" dirty="0"/>
              <a:t> Computational Biology</a:t>
            </a:r>
            <a:r>
              <a:rPr lang="en-US" sz="1400" dirty="0"/>
              <a:t>, </a:t>
            </a:r>
            <a:r>
              <a:rPr lang="en-US" sz="1400" i="1" dirty="0"/>
              <a:t>3</a:t>
            </a:r>
            <a:r>
              <a:rPr lang="en-US" sz="1400" dirty="0"/>
              <a:t>(4), 713–720. </a:t>
            </a:r>
          </a:p>
          <a:p>
            <a:pPr algn="ctr"/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7" t="23380" r="17752" b="33825"/>
          <a:stretch/>
        </p:blipFill>
        <p:spPr>
          <a:xfrm>
            <a:off x="0" y="1825624"/>
            <a:ext cx="5518720" cy="38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network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6682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of other data: gene expression, metabolic interactions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ai</a:t>
            </a:r>
            <a:r>
              <a:rPr lang="en-US" dirty="0" err="1"/>
              <a:t>̈ve</a:t>
            </a:r>
            <a:r>
              <a:rPr lang="en-US" dirty="0"/>
              <a:t> </a:t>
            </a:r>
            <a:r>
              <a:rPr lang="en-US" dirty="0" smtClean="0"/>
              <a:t>Bayes</a:t>
            </a:r>
          </a:p>
          <a:p>
            <a:r>
              <a:rPr lang="en-US" dirty="0"/>
              <a:t>W</a:t>
            </a:r>
            <a:r>
              <a:rPr lang="en-US" dirty="0" smtClean="0"/>
              <a:t>eighted </a:t>
            </a:r>
            <a:r>
              <a:rPr lang="en-US" dirty="0"/>
              <a:t>k-nearest neighbors </a:t>
            </a:r>
          </a:p>
          <a:p>
            <a:r>
              <a:rPr lang="en-US" dirty="0"/>
              <a:t>L</a:t>
            </a:r>
            <a:r>
              <a:rPr lang="en-US" dirty="0" smtClean="0"/>
              <a:t>ogistic regression</a:t>
            </a:r>
          </a:p>
          <a:p>
            <a:r>
              <a:rPr lang="en-US" dirty="0" smtClean="0"/>
              <a:t>Decision trees</a:t>
            </a:r>
            <a:endParaRPr lang="en-US" dirty="0"/>
          </a:p>
          <a:p>
            <a:r>
              <a:rPr lang="en-US" dirty="0" smtClean="0"/>
              <a:t>Etc...</a:t>
            </a:r>
            <a:endParaRPr lang="en-US" dirty="0"/>
          </a:p>
          <a:p>
            <a:r>
              <a:rPr lang="en-US" dirty="0" smtClean="0"/>
              <a:t>Integration of methods : Best results!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687566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Zhang, X., </a:t>
            </a:r>
            <a:r>
              <a:rPr lang="en-US" sz="1400" dirty="0" err="1"/>
              <a:t>Acencio</a:t>
            </a:r>
            <a:r>
              <a:rPr lang="en-US" sz="1400" dirty="0"/>
              <a:t>, M. L., &amp; Lemke, N. (2016). Predicting essential genes and proteins based on machine learning and network topological features: A comprehensive review. </a:t>
            </a:r>
            <a:r>
              <a:rPr lang="en-US" sz="1400" i="1" dirty="0"/>
              <a:t>Frontiers in Physiology</a:t>
            </a:r>
            <a:r>
              <a:rPr lang="en-US" sz="1400" dirty="0"/>
              <a:t>, </a:t>
            </a:r>
            <a:r>
              <a:rPr lang="en-US" sz="1400" i="1" dirty="0"/>
              <a:t>7</a:t>
            </a:r>
            <a:r>
              <a:rPr lang="en-US" sz="1400" dirty="0"/>
              <a:t>(MAR), </a:t>
            </a:r>
            <a:r>
              <a:rPr lang="en-US" sz="1400" dirty="0" smtClean="0"/>
              <a:t>1–11</a:t>
            </a:r>
          </a:p>
          <a:p>
            <a:pPr algn="ctr"/>
            <a:r>
              <a:rPr lang="en-US" sz="1400" dirty="0" err="1"/>
              <a:t>Jalili</a:t>
            </a:r>
            <a:r>
              <a:rPr lang="en-US" sz="1400" dirty="0"/>
              <a:t>, M., </a:t>
            </a:r>
            <a:r>
              <a:rPr lang="en-US" sz="1400" dirty="0" err="1"/>
              <a:t>Salehzadeh-Yazdi</a:t>
            </a:r>
            <a:r>
              <a:rPr lang="en-US" sz="1400" dirty="0"/>
              <a:t>, A., Gupta, S., </a:t>
            </a:r>
            <a:r>
              <a:rPr lang="en-US" sz="1400" dirty="0" err="1"/>
              <a:t>Wolkenhauer</a:t>
            </a:r>
            <a:r>
              <a:rPr lang="en-US" sz="1400" dirty="0"/>
              <a:t>, O., </a:t>
            </a:r>
            <a:r>
              <a:rPr lang="en-US" sz="1400" dirty="0" err="1"/>
              <a:t>Yaghmaie</a:t>
            </a:r>
            <a:r>
              <a:rPr lang="en-US" sz="1400" dirty="0"/>
              <a:t>, M., </a:t>
            </a:r>
            <a:r>
              <a:rPr lang="en-US" sz="1400" dirty="0" err="1"/>
              <a:t>Resendis</a:t>
            </a:r>
            <a:r>
              <a:rPr lang="en-US" sz="1400" dirty="0"/>
              <a:t>-Antonio, O., &amp; </a:t>
            </a:r>
            <a:r>
              <a:rPr lang="en-US" sz="1400" dirty="0" err="1"/>
              <a:t>Alimoghaddam</a:t>
            </a:r>
            <a:r>
              <a:rPr lang="en-US" sz="1400" dirty="0"/>
              <a:t>, K. (2016). Evolution of Centrality Measurements for the Detection of Essential Proteins in Biological Networks. </a:t>
            </a:r>
            <a:r>
              <a:rPr lang="en-US" sz="1400" i="1" dirty="0"/>
              <a:t>Frontiers in Physiology</a:t>
            </a:r>
            <a:r>
              <a:rPr lang="en-US" sz="1400" dirty="0"/>
              <a:t>, </a:t>
            </a:r>
            <a:r>
              <a:rPr lang="en-US" sz="1400" i="1" dirty="0"/>
              <a:t>7</a:t>
            </a:r>
            <a:r>
              <a:rPr lang="en-US" sz="1400" dirty="0"/>
              <a:t>(August), 375</a:t>
            </a:r>
            <a:r>
              <a:rPr lang="en-US" sz="1400" dirty="0" smtClean="0"/>
              <a:t>.</a:t>
            </a:r>
            <a:endParaRPr lang="en-US" sz="1400" dirty="0"/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90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1942"/>
              </p:ext>
            </p:extLst>
          </p:nvPr>
        </p:nvGraphicFramePr>
        <p:xfrm>
          <a:off x="5063847" y="871945"/>
          <a:ext cx="4069725" cy="2965959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35618"/>
                <a:gridCol w="703580"/>
                <a:gridCol w="716280"/>
                <a:gridCol w="1014247"/>
              </a:tblGrid>
              <a:tr h="7713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Predicted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dirty="0" smtClean="0">
                          <a:effectLst/>
                        </a:rPr>
                        <a:t>condition</a:t>
                      </a:r>
                      <a:endParaRPr lang="en-U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C5.0</a:t>
                      </a:r>
                      <a:endParaRPr lang="nb-NO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rpart</a:t>
                      </a:r>
                      <a:endParaRPr lang="en-U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C4.5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RWeka</a:t>
                      </a:r>
                      <a:endParaRPr lang="en-U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 positives</a:t>
                      </a:r>
                      <a:endParaRPr lang="en-U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effectLst/>
                        </a:rPr>
                        <a:t>22</a:t>
                      </a:r>
                      <a:endParaRPr lang="is-I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effectLst/>
                        </a:rPr>
                        <a:t>23</a:t>
                      </a:r>
                      <a:endParaRPr lang="is-IS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21</a:t>
                      </a:r>
                      <a:endParaRPr lang="cs-CZ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False negatives</a:t>
                      </a:r>
                      <a:endParaRPr lang="en-U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effectLst/>
                        </a:rPr>
                        <a:t>124</a:t>
                      </a:r>
                      <a:endParaRPr lang="is-IS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effectLst/>
                        </a:rPr>
                        <a:t>123</a:t>
                      </a:r>
                      <a:endParaRPr lang="is-IS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effectLst/>
                        </a:rPr>
                        <a:t>125</a:t>
                      </a:r>
                      <a:endParaRPr lang="is-IS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False positives</a:t>
                      </a:r>
                      <a:endParaRPr lang="en-US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  <a:endParaRPr lang="en-U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</a:t>
                      </a:r>
                      <a:endParaRPr lang="en-U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  <a:endParaRPr lang="en-US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True negatives</a:t>
                      </a:r>
                      <a:endParaRPr lang="en-U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effectLst/>
                        </a:rPr>
                        <a:t>2762</a:t>
                      </a:r>
                      <a:endParaRPr lang="is-I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effectLst/>
                        </a:rPr>
                        <a:t>2761</a:t>
                      </a:r>
                      <a:endParaRPr lang="is-I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effectLst/>
                        </a:rPr>
                        <a:t>2765</a:t>
                      </a:r>
                      <a:endParaRPr lang="is-I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Liberation Sans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hr-H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0.821</a:t>
                      </a:r>
                      <a:endParaRPr lang="is-I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0.955 </a:t>
                      </a:r>
                      <a:endParaRPr lang="is-I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Liberation Sans" charset="0"/>
                        </a:rPr>
                        <a:t>Recall</a:t>
                      </a:r>
                      <a:endParaRPr lang="en-U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0.151</a:t>
                      </a:r>
                      <a:endParaRPr lang="hr-H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0.158 </a:t>
                      </a:r>
                      <a:endParaRPr lang="is-I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>
                          <a:effectLst/>
                          <a:latin typeface="Liberation Sans" charset="0"/>
                        </a:rPr>
                        <a:t>0.144</a:t>
                      </a:r>
                      <a:endParaRPr lang="is-IS" dirty="0">
                        <a:effectLst/>
                        <a:latin typeface="Liberation San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0" y="1693908"/>
            <a:ext cx="5074275" cy="5412010"/>
            <a:chOff x="0" y="1693908"/>
            <a:chExt cx="5074275" cy="54120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47929"/>
              <a:ext cx="5074275" cy="515798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887600" y="1693908"/>
              <a:ext cx="1321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C4.5 </a:t>
              </a:r>
              <a:r>
                <a:rPr lang="en-US" b="1" dirty="0" err="1" smtClean="0"/>
                <a:t>RWeka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75130" y="3837904"/>
            <a:ext cx="3268014" cy="3268014"/>
            <a:chOff x="5475130" y="3837904"/>
            <a:chExt cx="3268014" cy="32680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130" y="3837904"/>
              <a:ext cx="3268014" cy="326801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09215" y="3837904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C5.0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86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5"/>
          <a:stretch/>
        </p:blipFill>
        <p:spPr>
          <a:xfrm>
            <a:off x="0" y="1444487"/>
            <a:ext cx="7776056" cy="4558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078932" cy="1325563"/>
          </a:xfrm>
        </p:spPr>
        <p:txBody>
          <a:bodyPr/>
          <a:lstStyle/>
          <a:p>
            <a:r>
              <a:rPr lang="en-US" dirty="0" smtClean="0"/>
              <a:t>Centrality </a:t>
            </a:r>
            <a:r>
              <a:rPr lang="mr-IN" dirty="0" smtClean="0"/>
              <a:t>–</a:t>
            </a:r>
            <a:r>
              <a:rPr lang="en-US" dirty="0" smtClean="0"/>
              <a:t> Lethality rule : Results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3339" y="5599450"/>
                <a:ext cx="45206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𝑝𝑜𝑠𝑖𝑡𝑖𝑣𝑒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𝑝𝑜𝑠𝑖𝑡𝑖𝑣𝑒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𝑝𝑜𝑠𝑖𝑡𝑖𝑣𝑒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339" y="5599450"/>
                <a:ext cx="4520661" cy="565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9691" y="6290857"/>
                <a:ext cx="4264309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𝑝𝑜𝑠𝑖𝑡𝑖𝑣𝑒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𝑝𝑜𝑠𝑖𝑡𝑖𝑣𝑒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𝑛𝑒𝑔𝑎𝑡𝑖𝑣𝑒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691" y="6290857"/>
                <a:ext cx="4264309" cy="5671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49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dirty="0" smtClean="0"/>
              <a:t>The aim of this study is to extend the centrality </a:t>
            </a:r>
            <a:r>
              <a:rPr lang="mr-IN" b="1" dirty="0" smtClean="0"/>
              <a:t>–</a:t>
            </a:r>
            <a:r>
              <a:rPr lang="en-US" b="1" dirty="0" smtClean="0"/>
              <a:t> lethality rule to signed protein interaction networks in order to improve the prediction of essential genes / proteins.</a:t>
            </a:r>
          </a:p>
        </p:txBody>
      </p:sp>
    </p:spTree>
    <p:extLst>
      <p:ext uri="{BB962C8B-B14F-4D97-AF65-F5344CB8AC3E}">
        <p14:creationId xmlns:p14="http://schemas.microsoft.com/office/powerpoint/2010/main" val="1142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</a:t>
            </a:r>
            <a:r>
              <a:rPr lang="mr-IN" dirty="0" smtClean="0"/>
              <a:t>–</a:t>
            </a:r>
            <a:r>
              <a:rPr lang="en-US" dirty="0" smtClean="0"/>
              <a:t> Lethality rule :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" y="1322906"/>
            <a:ext cx="8968902" cy="55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078932" cy="1325563"/>
          </a:xfrm>
        </p:spPr>
        <p:txBody>
          <a:bodyPr/>
          <a:lstStyle/>
          <a:p>
            <a:r>
              <a:rPr lang="en-US" dirty="0" smtClean="0"/>
              <a:t>Centrality </a:t>
            </a:r>
            <a:r>
              <a:rPr lang="mr-IN" dirty="0" smtClean="0"/>
              <a:t>–</a:t>
            </a:r>
            <a:r>
              <a:rPr lang="en-US" dirty="0" smtClean="0"/>
              <a:t> Lethality rule : Results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299493"/>
            <a:ext cx="9006840" cy="55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</a:t>
            </a:r>
            <a:r>
              <a:rPr lang="mr-IN" dirty="0" smtClean="0"/>
              <a:t>–</a:t>
            </a:r>
            <a:r>
              <a:rPr lang="en-US" dirty="0" smtClean="0"/>
              <a:t> Lethality rule :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More data, more enriched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Gene expression, activation/inhibition, phenotype/genotype, transcription regulation, metabolic processes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Tools that can make use of that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Best results -&gt; Complex centrality : centrality index that incorporates protein complex information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Centralities for signed networks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Is this an artifact of the extensive work on essential genes?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38493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Jalili</a:t>
            </a:r>
            <a:r>
              <a:rPr lang="en-US" sz="1600" dirty="0"/>
              <a:t>, M., </a:t>
            </a:r>
            <a:r>
              <a:rPr lang="en-US" sz="1600" dirty="0" err="1"/>
              <a:t>Salehzadeh-Yazdi</a:t>
            </a:r>
            <a:r>
              <a:rPr lang="en-US" sz="1600" dirty="0"/>
              <a:t>, A., Gupta, S., </a:t>
            </a:r>
            <a:r>
              <a:rPr lang="en-US" sz="1600" dirty="0" err="1"/>
              <a:t>Wolkenhauer</a:t>
            </a:r>
            <a:r>
              <a:rPr lang="en-US" sz="1600" dirty="0"/>
              <a:t>, O., </a:t>
            </a:r>
            <a:r>
              <a:rPr lang="en-US" sz="1600" dirty="0" err="1"/>
              <a:t>Yaghmaie</a:t>
            </a:r>
            <a:r>
              <a:rPr lang="en-US" sz="1600" dirty="0"/>
              <a:t>, M., </a:t>
            </a:r>
            <a:r>
              <a:rPr lang="en-US" sz="1600" dirty="0" err="1"/>
              <a:t>Resendis</a:t>
            </a:r>
            <a:r>
              <a:rPr lang="en-US" sz="1600" dirty="0"/>
              <a:t>-Antonio, O., &amp; </a:t>
            </a:r>
            <a:r>
              <a:rPr lang="en-US" sz="1600" dirty="0" err="1"/>
              <a:t>Alimoghaddam</a:t>
            </a:r>
            <a:r>
              <a:rPr lang="en-US" sz="1600" dirty="0"/>
              <a:t>, K. (2016). Evolution of Centrality Measurements for the Detection of Essential Proteins in Biological Networks. </a:t>
            </a:r>
            <a:r>
              <a:rPr lang="en-US" sz="1600" i="1" dirty="0"/>
              <a:t>Frontiers in Physiology</a:t>
            </a:r>
            <a:r>
              <a:rPr lang="en-US" sz="1600" dirty="0"/>
              <a:t>, </a:t>
            </a:r>
            <a:r>
              <a:rPr lang="en-US" sz="1600" i="1" dirty="0"/>
              <a:t>7</a:t>
            </a:r>
            <a:r>
              <a:rPr lang="en-US" sz="1600" dirty="0"/>
              <a:t>(August), 375</a:t>
            </a:r>
            <a:r>
              <a:rPr lang="en-US" sz="1600" dirty="0" smtClean="0"/>
              <a:t>.</a:t>
            </a:r>
            <a:endParaRPr lang="en-US" sz="160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39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 t="16162" r="4174" b="10724"/>
          <a:stretch/>
        </p:blipFill>
        <p:spPr>
          <a:xfrm>
            <a:off x="176342" y="1227156"/>
            <a:ext cx="8967658" cy="52340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between essential proteins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639680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Zotenko</a:t>
            </a:r>
            <a:r>
              <a:rPr lang="en-US" sz="1200" dirty="0"/>
              <a:t>, E., </a:t>
            </a:r>
            <a:r>
              <a:rPr lang="en-US" sz="1200" dirty="0" err="1"/>
              <a:t>Mestre</a:t>
            </a:r>
            <a:r>
              <a:rPr lang="en-US" sz="1200" dirty="0"/>
              <a:t>, J., O’Leary, D. P., &amp; </a:t>
            </a:r>
            <a:r>
              <a:rPr lang="en-US" sz="1200" dirty="0" err="1"/>
              <a:t>Przytycka</a:t>
            </a:r>
            <a:r>
              <a:rPr lang="en-US" sz="1200" dirty="0"/>
              <a:t>, T. M. (2008). Why do hubs in the yeast protein interaction network tend to be essential: Reexamining the connection between the network topology and essentiality. </a:t>
            </a:r>
            <a:r>
              <a:rPr lang="en-US" sz="1200" i="1" dirty="0" err="1"/>
              <a:t>PLoS</a:t>
            </a:r>
            <a:r>
              <a:rPr lang="en-US" sz="1200" i="1" dirty="0"/>
              <a:t> Computational Biology</a:t>
            </a:r>
            <a:r>
              <a:rPr lang="en-US" sz="1200" dirty="0"/>
              <a:t>, </a:t>
            </a:r>
            <a:r>
              <a:rPr lang="en-US" sz="1200" i="1" dirty="0"/>
              <a:t>4</a:t>
            </a:r>
            <a:r>
              <a:rPr lang="en-US" sz="1200" dirty="0"/>
              <a:t>(8</a:t>
            </a:r>
            <a:r>
              <a:rPr lang="en-US" sz="1200" dirty="0" smtClean="0"/>
              <a:t>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70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21624"/>
                <a:ext cx="78867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 smtClean="0"/>
                  <a:t>Definition</a:t>
                </a:r>
                <a:r>
                  <a:rPr lang="en-US" dirty="0" smtClean="0"/>
                  <a:t>: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≥2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an </a:t>
                </a:r>
                <a:r>
                  <a:rPr lang="en-US" i="1" dirty="0"/>
                  <a:t>n </a:t>
                </a:r>
                <a:r>
                  <a:rPr lang="en-US" dirty="0"/>
                  <a:t>x </a:t>
                </a:r>
                <a:r>
                  <a:rPr lang="en-US" i="1" dirty="0"/>
                  <a:t>n </a:t>
                </a:r>
                <a:r>
                  <a:rPr lang="en-US" dirty="0"/>
                  <a:t>complex matrix </a:t>
                </a:r>
                <a:r>
                  <a:rPr lang="en-US" i="1" dirty="0"/>
                  <a:t>A </a:t>
                </a:r>
                <a:r>
                  <a:rPr lang="en-US" dirty="0"/>
                  <a:t>is reducible if </a:t>
                </a:r>
                <a:r>
                  <a:rPr lang="en-US" dirty="0" smtClean="0"/>
                  <a:t>there </a:t>
                </a:r>
                <a:r>
                  <a:rPr lang="en-US" dirty="0"/>
                  <a:t>exists an </a:t>
                </a:r>
                <a:r>
                  <a:rPr lang="en-US" i="1" dirty="0"/>
                  <a:t>n </a:t>
                </a:r>
                <a:r>
                  <a:rPr lang="en-US" dirty="0"/>
                  <a:t>x </a:t>
                </a:r>
                <a:r>
                  <a:rPr lang="en-US" i="1" dirty="0"/>
                  <a:t>n </a:t>
                </a:r>
                <a:r>
                  <a:rPr lang="en-US" dirty="0"/>
                  <a:t>permutation </a:t>
                </a:r>
                <a:r>
                  <a:rPr lang="en-US" dirty="0" smtClean="0"/>
                  <a:t>matrix </a:t>
                </a:r>
                <a:r>
                  <a:rPr lang="en-US" i="1" dirty="0"/>
                  <a:t>P </a:t>
                </a:r>
                <a:r>
                  <a:rPr lang="en-US" dirty="0"/>
                  <a:t>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𝑷𝑨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𝑷</m:t>
                          </m:r>
                        </m:e>
                        <m:sup>
                          <m:r>
                            <a:rPr lang="en-US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1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r>
                  <a:rPr lang="en-US" b="1" dirty="0" smtClean="0"/>
                  <a:t>Definition: </a:t>
                </a:r>
                <a:r>
                  <a:rPr lang="en-US" dirty="0"/>
                  <a:t>A directed graph with </a:t>
                </a:r>
                <a:r>
                  <a:rPr lang="en-US" i="1" dirty="0"/>
                  <a:t>n </a:t>
                </a:r>
                <a:r>
                  <a:rPr lang="en-US" dirty="0"/>
                  <a:t>nodes is strongly connected if, for any ordered pair </a:t>
                </a:r>
                <a:r>
                  <a:rPr lang="en-US" i="1" dirty="0"/>
                  <a:t>(</a:t>
                </a:r>
                <a:r>
                  <a:rPr lang="en-US" i="1" dirty="0" err="1"/>
                  <a:t>Pi,Pj</a:t>
                </a:r>
                <a:r>
                  <a:rPr lang="en-US" i="1" dirty="0"/>
                  <a:t> ) </a:t>
                </a:r>
                <a:r>
                  <a:rPr lang="en-US" dirty="0"/>
                  <a:t>of nodes, with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i="1" dirty="0" smtClean="0"/>
                  <a:t>, </a:t>
                </a:r>
                <a:r>
                  <a:rPr lang="en-US" dirty="0"/>
                  <a:t>there exists a directed </a:t>
                </a:r>
                <a:r>
                  <a:rPr lang="en-US" dirty="0" smtClean="0"/>
                  <a:t>path</a:t>
                </a:r>
                <a:endParaRPr lang="en-US" b="1" dirty="0" smtClean="0"/>
              </a:p>
              <a:p>
                <a:r>
                  <a:rPr lang="en-US" b="1" dirty="0" smtClean="0"/>
                  <a:t>Theorem: </a:t>
                </a:r>
                <a:r>
                  <a:rPr lang="en-US" i="1" dirty="0"/>
                  <a:t>An n </a:t>
                </a:r>
                <a:r>
                  <a:rPr lang="en-US" dirty="0"/>
                  <a:t>x </a:t>
                </a:r>
                <a:r>
                  <a:rPr lang="en-US" i="1" dirty="0"/>
                  <a:t>n complex matrix A </a:t>
                </a:r>
                <a:r>
                  <a:rPr lang="en-US" dirty="0"/>
                  <a:t>is </a:t>
                </a:r>
                <a:r>
                  <a:rPr lang="en-US" i="1" dirty="0"/>
                  <a:t>irreducible if and only if its directed graph G(A) </a:t>
                </a:r>
                <a:r>
                  <a:rPr lang="en-US" dirty="0"/>
                  <a:t>is </a:t>
                </a:r>
                <a:r>
                  <a:rPr lang="en-US" i="1" dirty="0"/>
                  <a:t>strongly connected. </a:t>
                </a:r>
                <a:endParaRPr lang="en-US" dirty="0" smtClean="0"/>
              </a:p>
              <a:p>
                <a:r>
                  <a:rPr lang="en-US" b="1" dirty="0" smtClean="0"/>
                  <a:t>Theorem: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 ≥0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/>
                  <a:t>be an irreducible n </a:t>
                </a:r>
                <a:r>
                  <a:rPr lang="en-US" dirty="0"/>
                  <a:t>x </a:t>
                </a:r>
                <a:r>
                  <a:rPr lang="en-US" i="1" dirty="0"/>
                  <a:t>n matrix. Then</a:t>
                </a:r>
                <a:r>
                  <a:rPr lang="en-US" i="1" dirty="0" smtClean="0"/>
                  <a:t>, </a:t>
                </a:r>
                <a:r>
                  <a:rPr lang="en-US" i="1" dirty="0"/>
                  <a:t>A has a positive real eigenvalue equal to its spectral radius. </a:t>
                </a:r>
                <a:endParaRPr lang="en-US" dirty="0"/>
              </a:p>
              <a:p>
                <a:r>
                  <a:rPr lang="en-US" b="1" dirty="0" smtClean="0"/>
                  <a:t>Definition: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 ≥0</m:t>
                    </m:r>
                  </m:oMath>
                </a14:m>
                <a:r>
                  <a:rPr lang="en-US" dirty="0" smtClean="0"/>
                  <a:t> be an irreducible </a:t>
                </a:r>
                <a:r>
                  <a:rPr lang="en-US" i="1" dirty="0" smtClean="0"/>
                  <a:t>n </a:t>
                </a:r>
                <a:r>
                  <a:rPr lang="en-US" dirty="0" smtClean="0"/>
                  <a:t>x </a:t>
                </a:r>
                <a:r>
                  <a:rPr lang="en-US" i="1" dirty="0" smtClean="0"/>
                  <a:t>n </a:t>
                </a:r>
                <a:r>
                  <a:rPr lang="en-US" dirty="0" smtClean="0"/>
                  <a:t>matrix, and let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be the number of eigenvalues of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of modulus </a:t>
                </a:r>
                <a:r>
                  <a:rPr lang="en-US" i="1" dirty="0" smtClean="0"/>
                  <a:t>p(A) (spectral radius). </a:t>
                </a:r>
                <a:r>
                  <a:rPr lang="en-US" dirty="0" smtClean="0"/>
                  <a:t>If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= 1, then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is primitive. If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&gt; 1, then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is cyclic of index </a:t>
                </a:r>
                <a:r>
                  <a:rPr lang="en-US" i="1" dirty="0" smtClean="0"/>
                  <a:t>k. </a:t>
                </a:r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21624"/>
                <a:ext cx="7886700" cy="4351338"/>
              </a:xfrm>
              <a:blipFill rotWithShape="0">
                <a:blip r:embed="rId2"/>
                <a:stretch>
                  <a:fillRect l="-850" t="-12045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 err="1" smtClean="0"/>
              <a:t>Perron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Frobenius</a:t>
            </a:r>
            <a:r>
              <a:rPr lang="en-US" dirty="0"/>
              <a:t> </a:t>
            </a:r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502503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Tarjan</a:t>
            </a:r>
            <a:r>
              <a:rPr lang="en-US" sz="1400" dirty="0"/>
              <a:t>, R. (1971). Depth-first search and linear graph algorithms. </a:t>
            </a:r>
            <a:r>
              <a:rPr lang="en-US" sz="1400" i="1" dirty="0"/>
              <a:t>12th Annual Symposium on Switching and Automata Theory (Swat 1971)</a:t>
            </a:r>
            <a:r>
              <a:rPr lang="en-US" sz="1400" dirty="0"/>
              <a:t>, </a:t>
            </a:r>
            <a:r>
              <a:rPr lang="en-US" sz="1400" i="1" dirty="0"/>
              <a:t>1</a:t>
            </a:r>
            <a:r>
              <a:rPr lang="en-US" sz="1400" dirty="0"/>
              <a:t>(2), 146–160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/>
              <a:t>Carey V, Long L and Gentleman R (2017). </a:t>
            </a:r>
            <a:r>
              <a:rPr lang="en-US" sz="1400" i="1" dirty="0"/>
              <a:t>RBGL: An interface to the BOOST graph library</a:t>
            </a:r>
            <a:r>
              <a:rPr lang="en-US" sz="1400" dirty="0"/>
              <a:t>. R package version 1.52.0, </a:t>
            </a:r>
            <a:r>
              <a:rPr lang="en-US" sz="1400" dirty="0">
                <a:hlinkClick r:id="rId3"/>
              </a:rPr>
              <a:t>http://www.bioconductor.org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 err="1"/>
              <a:t>Varga</a:t>
            </a:r>
            <a:r>
              <a:rPr lang="en-US" sz="1400" dirty="0"/>
              <a:t>, R. S. (2000). </a:t>
            </a:r>
            <a:r>
              <a:rPr lang="en-US" sz="1400" i="1" dirty="0"/>
              <a:t>Matrix Iterative Analysis</a:t>
            </a:r>
            <a:r>
              <a:rPr lang="en-US" sz="1400" dirty="0"/>
              <a:t>. (H. </a:t>
            </a:r>
            <a:r>
              <a:rPr lang="en-US" sz="1400" dirty="0" err="1"/>
              <a:t>Yserentant</a:t>
            </a:r>
            <a:r>
              <a:rPr lang="en-US" sz="1400" dirty="0"/>
              <a:t>, R. Bank, R. L. Graham, J. </a:t>
            </a:r>
            <a:r>
              <a:rPr lang="en-US" sz="1400" dirty="0" err="1"/>
              <a:t>Stoer</a:t>
            </a:r>
            <a:r>
              <a:rPr lang="en-US" sz="1400" dirty="0"/>
              <a:t>, &amp; R. </a:t>
            </a:r>
            <a:r>
              <a:rPr lang="en-US" sz="1400" dirty="0" err="1"/>
              <a:t>Varga</a:t>
            </a:r>
            <a:r>
              <a:rPr lang="en-US" sz="1400" dirty="0"/>
              <a:t>, Eds.) (2nd </a:t>
            </a:r>
            <a:r>
              <a:rPr lang="en-US" sz="1400" dirty="0" smtClean="0"/>
              <a:t>edition). </a:t>
            </a:r>
            <a:r>
              <a:rPr lang="en-US" sz="1400" dirty="0"/>
              <a:t>Heidelberg: Springer-</a:t>
            </a:r>
            <a:r>
              <a:rPr lang="en-US" sz="1400" dirty="0" err="1"/>
              <a:t>Verlag</a:t>
            </a:r>
            <a:r>
              <a:rPr lang="en-US" sz="1400" dirty="0" smtClean="0"/>
              <a:t>.</a:t>
            </a: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3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7733" r="34285" b="12457"/>
          <a:stretch/>
        </p:blipFill>
        <p:spPr>
          <a:xfrm rot="20504096">
            <a:off x="-265043" y="958492"/>
            <a:ext cx="8037444" cy="5687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0" t="44221" r="5541" b="39842"/>
          <a:stretch/>
        </p:blipFill>
        <p:spPr>
          <a:xfrm>
            <a:off x="0" y="5559572"/>
            <a:ext cx="3364936" cy="1298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 err="1" smtClean="0"/>
              <a:t>Perron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Frobenius</a:t>
            </a:r>
            <a:r>
              <a:rPr lang="en-US" dirty="0"/>
              <a:t> </a:t>
            </a:r>
            <a:r>
              <a:rPr lang="en-US" dirty="0" smtClean="0"/>
              <a:t>decomposition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31586"/>
              </p:ext>
            </p:extLst>
          </p:nvPr>
        </p:nvGraphicFramePr>
        <p:xfrm>
          <a:off x="5280136" y="4543765"/>
          <a:ext cx="3522459" cy="2031614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138889"/>
                <a:gridCol w="1383570"/>
              </a:tblGrid>
              <a:tr h="75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 essential in giant component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146</a:t>
                      </a:r>
                      <a:r>
                        <a:rPr lang="is-IS" baseline="0" dirty="0" smtClean="0"/>
                        <a:t> + </a:t>
                      </a:r>
                      <a:r>
                        <a:rPr lang="is-IS" dirty="0" smtClean="0"/>
                        <a:t>29</a:t>
                      </a:r>
                      <a:r>
                        <a:rPr lang="is-IS" baseline="0" dirty="0" smtClean="0"/>
                        <a:t> conditional</a:t>
                      </a:r>
                      <a:endParaRPr lang="en-US" dirty="0"/>
                    </a:p>
                  </a:txBody>
                  <a:tcPr anchor="ctr"/>
                </a:tc>
              </a:tr>
              <a:tr h="33161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Connected essential cluster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36 </a:t>
                      </a:r>
                      <a:r>
                        <a:rPr lang="cs-CZ" dirty="0" err="1" smtClean="0"/>
                        <a:t>proteins</a:t>
                      </a:r>
                      <a:r>
                        <a:rPr lang="cs-CZ" dirty="0" smtClean="0"/>
                        <a:t>,</a:t>
                      </a:r>
                      <a:r>
                        <a:rPr lang="cs-CZ" baseline="0" dirty="0" smtClean="0"/>
                        <a:t> 243 </a:t>
                      </a:r>
                      <a:r>
                        <a:rPr lang="cs-CZ" baseline="0" dirty="0" err="1" smtClean="0"/>
                        <a:t>links</a:t>
                      </a:r>
                      <a:endParaRPr lang="en-US" dirty="0"/>
                    </a:p>
                  </a:txBody>
                  <a:tcPr anchor="ctr"/>
                </a:tc>
              </a:tr>
              <a:tr h="3316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Irreducible component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r>
                        <a:rPr lang="en-US" baseline="0" dirty="0" smtClean="0"/>
                        <a:t> proteins, 118 links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8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 err="1" smtClean="0"/>
              <a:t>Perron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Frobenius</a:t>
            </a:r>
            <a:r>
              <a:rPr lang="en-US" dirty="0"/>
              <a:t> </a:t>
            </a:r>
            <a:r>
              <a:rPr lang="en-US" dirty="0" smtClean="0"/>
              <a:t>decomposition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14234" r="12112" b="16408"/>
          <a:stretch/>
        </p:blipFill>
        <p:spPr>
          <a:xfrm>
            <a:off x="628650" y="1364227"/>
            <a:ext cx="5684292" cy="5519531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37535"/>
              </p:ext>
            </p:extLst>
          </p:nvPr>
        </p:nvGraphicFramePr>
        <p:xfrm>
          <a:off x="5383167" y="3750505"/>
          <a:ext cx="3522459" cy="2946014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138889"/>
                <a:gridCol w="1383570"/>
              </a:tblGrid>
              <a:tr h="75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17 (16 singular)</a:t>
                      </a:r>
                      <a:endParaRPr lang="en-US" dirty="0"/>
                    </a:p>
                  </a:txBody>
                  <a:tcPr anchor="ctr"/>
                </a:tc>
              </a:tr>
              <a:tr h="3316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Irreducible component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r>
                        <a:rPr lang="en-US" baseline="0" dirty="0" smtClean="0"/>
                        <a:t> proteins, 118 links</a:t>
                      </a:r>
                      <a:endParaRPr lang="en-US" dirty="0"/>
                    </a:p>
                  </a:txBody>
                  <a:tcPr anchor="ctr"/>
                </a:tc>
              </a:tr>
              <a:tr h="3316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Perron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Frobenius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eigenvalue of strongly connected component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4.0210</a:t>
                      </a:r>
                      <a:endParaRPr lang="en-US" dirty="0"/>
                    </a:p>
                  </a:txBody>
                  <a:tcPr anchor="ctr"/>
                </a:tc>
              </a:tr>
              <a:tr h="3316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48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493956"/>
            <a:ext cx="4172755" cy="54000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61"/>
            <a:ext cx="7886700" cy="966591"/>
          </a:xfrm>
        </p:spPr>
        <p:txBody>
          <a:bodyPr/>
          <a:lstStyle/>
          <a:p>
            <a:pPr algn="ctr"/>
            <a:r>
              <a:rPr lang="en-US" dirty="0" smtClean="0"/>
              <a:t>Singular enrichment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172755" y="1018305"/>
            <a:ext cx="4971245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Gene universe : Network proteins</a:t>
            </a:r>
          </a:p>
          <a:p>
            <a:r>
              <a:rPr lang="en-US" dirty="0" smtClean="0"/>
              <a:t>Fishers’ exact test</a:t>
            </a:r>
          </a:p>
          <a:p>
            <a:r>
              <a:rPr lang="en-US" dirty="0" smtClean="0"/>
              <a:t>58 significant GO terms</a:t>
            </a:r>
          </a:p>
          <a:p>
            <a:pPr lvl="1"/>
            <a:r>
              <a:rPr lang="en-US" smtClean="0"/>
              <a:t>23 with FDR</a:t>
            </a:r>
          </a:p>
          <a:p>
            <a:pPr lvl="1"/>
            <a:r>
              <a:rPr lang="en-US" dirty="0" smtClean="0"/>
              <a:t>21 </a:t>
            </a:r>
            <a:r>
              <a:rPr lang="en-US" dirty="0" smtClean="0"/>
              <a:t>with </a:t>
            </a:r>
            <a:r>
              <a:rPr lang="en-US" dirty="0" err="1" smtClean="0"/>
              <a:t>Bonferroni</a:t>
            </a:r>
            <a:r>
              <a:rPr lang="en-US" dirty="0" smtClean="0"/>
              <a:t> correction</a:t>
            </a:r>
          </a:p>
          <a:p>
            <a:r>
              <a:rPr lang="en-US" dirty="0" smtClean="0"/>
              <a:t>Controversy: </a:t>
            </a:r>
          </a:p>
          <a:p>
            <a:pPr lvl="1"/>
            <a:r>
              <a:rPr lang="en-US" dirty="0" smtClean="0"/>
              <a:t>Genes probabilities are not equal</a:t>
            </a:r>
          </a:p>
          <a:p>
            <a:pPr lvl="1"/>
            <a:r>
              <a:rPr lang="en-US" dirty="0" smtClean="0"/>
              <a:t>Heavy tail distribution of the genes’ GO term membership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88449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Ashburner</a:t>
            </a:r>
            <a:r>
              <a:rPr lang="en-US" sz="1400" dirty="0"/>
              <a:t>, M., Ball, C. A., Blake, J. A., Botstein, D., Butler, H., Cherry, J. M., … Sherlock, G. (2000). Gene Ontology: tool for the unification of biology. </a:t>
            </a:r>
            <a:r>
              <a:rPr lang="en-US" sz="1400" i="1" dirty="0"/>
              <a:t>Nature Genetics</a:t>
            </a:r>
            <a:r>
              <a:rPr lang="en-US" sz="1400" dirty="0"/>
              <a:t>, </a:t>
            </a:r>
            <a:r>
              <a:rPr lang="en-US" sz="1400" i="1" dirty="0"/>
              <a:t>25</a:t>
            </a:r>
            <a:r>
              <a:rPr lang="en-US" sz="1400" dirty="0"/>
              <a:t>(1), 25–29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/>
              <a:t>Adrian Alexa and </a:t>
            </a:r>
            <a:r>
              <a:rPr lang="en-US" sz="1400" dirty="0" err="1"/>
              <a:t>Jorg</a:t>
            </a:r>
            <a:r>
              <a:rPr lang="en-US" sz="1400" dirty="0"/>
              <a:t> </a:t>
            </a:r>
            <a:r>
              <a:rPr lang="en-US" sz="1400" dirty="0" err="1"/>
              <a:t>Rahnenfuhrer</a:t>
            </a:r>
            <a:r>
              <a:rPr lang="en-US" sz="1400" dirty="0"/>
              <a:t> (2016). </a:t>
            </a:r>
            <a:r>
              <a:rPr lang="en-US" sz="1400" dirty="0" err="1"/>
              <a:t>topGO</a:t>
            </a:r>
            <a:r>
              <a:rPr lang="en-US" sz="1400" dirty="0"/>
              <a:t>: Enrichment Analysis for Gene Ontology. R package version  2.26.0.</a:t>
            </a:r>
          </a:p>
          <a:p>
            <a:pPr algn="ctr"/>
            <a:r>
              <a:rPr lang="en-US" sz="1400" dirty="0"/>
              <a:t>Glass, K., &amp; Girvan, M. (2014). Annotation enrichment analysis: an alternative method for evaluating the functional properties of gene sets. </a:t>
            </a:r>
            <a:r>
              <a:rPr lang="en-US" sz="1400" i="1" dirty="0"/>
              <a:t>Scientific Reports</a:t>
            </a:r>
            <a:r>
              <a:rPr lang="en-US" sz="1400" dirty="0"/>
              <a:t>, </a:t>
            </a:r>
            <a:r>
              <a:rPr lang="en-US" sz="1400" i="1" dirty="0"/>
              <a:t>4</a:t>
            </a:r>
            <a:r>
              <a:rPr lang="en-US" sz="1400" dirty="0"/>
              <a:t>, 4191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525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8958" r="3827" b="5833"/>
          <a:stretch/>
        </p:blipFill>
        <p:spPr>
          <a:xfrm>
            <a:off x="0" y="145063"/>
            <a:ext cx="9144000" cy="672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501" y="180681"/>
            <a:ext cx="367188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Functional enrichment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2732" y="4185633"/>
            <a:ext cx="33941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4 processes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Protein catabolism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Proteasome subunits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ATPase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Ubiquitin action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Response to stress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ATP biosynthesis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Hydrogen membrane transport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Cell cycle G1/S transition</a:t>
            </a:r>
          </a:p>
        </p:txBody>
      </p:sp>
    </p:spTree>
    <p:extLst>
      <p:ext uri="{BB962C8B-B14F-4D97-AF65-F5344CB8AC3E}">
        <p14:creationId xmlns:p14="http://schemas.microsoft.com/office/powerpoint/2010/main" val="4049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Cooperation </a:t>
            </a:r>
            <a:r>
              <a:rPr lang="mr-IN" dirty="0" smtClean="0"/>
              <a:t>–</a:t>
            </a:r>
            <a:r>
              <a:rPr lang="en-US" dirty="0" smtClean="0"/>
              <a:t> Synergy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3900"/>
            <a:ext cx="7886700" cy="4351338"/>
          </a:xfrm>
        </p:spPr>
        <p:txBody>
          <a:bodyPr>
            <a:normAutofit fontScale="850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Essential proteins </a:t>
            </a:r>
            <a:r>
              <a:rPr lang="en-US" dirty="0"/>
              <a:t>tend to form highly connected clusters rather than function independently (</a:t>
            </a:r>
            <a:r>
              <a:rPr lang="en-US" dirty="0" err="1"/>
              <a:t>Zotenko</a:t>
            </a:r>
            <a:r>
              <a:rPr lang="en-US" dirty="0"/>
              <a:t> et al. 2008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Network population evolution model showed that selection favors cooperation interactions (Jain and Krishna, 2001)</a:t>
            </a:r>
            <a:endParaRPr lang="en-US" dirty="0"/>
          </a:p>
          <a:p>
            <a:r>
              <a:rPr lang="en-US" dirty="0" smtClean="0"/>
              <a:t>Autocatalytic sets theory: An </a:t>
            </a:r>
            <a:r>
              <a:rPr lang="en-US" dirty="0"/>
              <a:t>ACS is a </a:t>
            </a:r>
            <a:r>
              <a:rPr lang="en-US" dirty="0" err="1"/>
              <a:t>subgraph</a:t>
            </a:r>
            <a:r>
              <a:rPr lang="en-US" dirty="0"/>
              <a:t>, each of whose nodes has at least one incoming link from a node belonging to the same </a:t>
            </a:r>
            <a:r>
              <a:rPr lang="en-US" dirty="0" err="1"/>
              <a:t>subgraph</a:t>
            </a:r>
            <a:r>
              <a:rPr lang="en-US" dirty="0"/>
              <a:t> (S. A. Kauffman </a:t>
            </a:r>
            <a:r>
              <a:rPr lang="en-US" dirty="0" smtClean="0"/>
              <a:t>1993)</a:t>
            </a:r>
          </a:p>
          <a:p>
            <a:r>
              <a:rPr lang="en-US" dirty="0" smtClean="0"/>
              <a:t>In </a:t>
            </a:r>
            <a:r>
              <a:rPr lang="en-US" dirty="0"/>
              <a:t>(</a:t>
            </a:r>
            <a:r>
              <a:rPr lang="en-US" dirty="0" err="1" smtClean="0"/>
              <a:t>Solé</a:t>
            </a:r>
            <a:r>
              <a:rPr lang="en-US" dirty="0" smtClean="0"/>
              <a:t> </a:t>
            </a:r>
            <a:r>
              <a:rPr lang="en-US" dirty="0"/>
              <a:t>2011): </a:t>
            </a:r>
            <a:r>
              <a:rPr lang="en-US" dirty="0" smtClean="0"/>
              <a:t>Cooperation </a:t>
            </a:r>
            <a:r>
              <a:rPr lang="en-US" dirty="0"/>
              <a:t>has been suggested as an essential step toward the emergence of complex, self- organized chemical systems (Eigen 1971)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80" y="5691948"/>
            <a:ext cx="91311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Jain, S., &amp; Krishna, S. (2001). A model for the emergence of cooperation, interdependence, and structure in evolving networks. </a:t>
            </a:r>
            <a:r>
              <a:rPr lang="en-US" sz="1400" i="1" dirty="0" err="1"/>
              <a:t>Pnas</a:t>
            </a:r>
            <a:r>
              <a:rPr lang="en-US" sz="1400" dirty="0"/>
              <a:t>, </a:t>
            </a:r>
            <a:r>
              <a:rPr lang="en-US" sz="1400" i="1" dirty="0"/>
              <a:t>98</a:t>
            </a:r>
            <a:r>
              <a:rPr lang="en-US" sz="1400" dirty="0"/>
              <a:t>(2), 543–7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/>
              <a:t>Kauffman, S. A. (1993). </a:t>
            </a:r>
            <a:r>
              <a:rPr lang="en-US" sz="1400" i="1" dirty="0"/>
              <a:t>The Origins of Order Self-Organization and Selection in Evolution</a:t>
            </a:r>
            <a:r>
              <a:rPr lang="en-US" sz="1400" dirty="0"/>
              <a:t>. New York: Oxford University Press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/>
              <a:t>Sole, R. V. (2011). </a:t>
            </a:r>
            <a:r>
              <a:rPr lang="en-US" sz="1400" i="1" dirty="0"/>
              <a:t>Phase Transitions</a:t>
            </a:r>
            <a:r>
              <a:rPr lang="en-US" sz="1400" dirty="0"/>
              <a:t>. Princeton: Princeton University Press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/>
              <a:t>Corning, P. A. (1995). Synergy and Self-Organization. </a:t>
            </a:r>
            <a:r>
              <a:rPr lang="en-US" sz="1400" i="1" dirty="0"/>
              <a:t>Systems Research</a:t>
            </a:r>
            <a:r>
              <a:rPr lang="en-US" sz="1400" dirty="0"/>
              <a:t>, </a:t>
            </a:r>
            <a:r>
              <a:rPr lang="en-US" sz="1400" i="1" dirty="0"/>
              <a:t>12</a:t>
            </a:r>
            <a:r>
              <a:rPr lang="en-US" sz="1400" dirty="0"/>
              <a:t>(2), 89–121. </a:t>
            </a:r>
          </a:p>
        </p:txBody>
      </p:sp>
    </p:spTree>
    <p:extLst>
      <p:ext uri="{BB962C8B-B14F-4D97-AF65-F5344CB8AC3E}">
        <p14:creationId xmlns:p14="http://schemas.microsoft.com/office/powerpoint/2010/main" val="70788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Does the centrality </a:t>
            </a:r>
            <a:r>
              <a:rPr lang="mr-IN" dirty="0" smtClean="0"/>
              <a:t>–</a:t>
            </a:r>
            <a:r>
              <a:rPr lang="en-US" dirty="0" smtClean="0"/>
              <a:t> lethality rule holds in the signed protein interaction network of </a:t>
            </a:r>
            <a:r>
              <a:rPr lang="en-US" i="1" dirty="0" smtClean="0"/>
              <a:t>D. melanogaster</a:t>
            </a:r>
            <a:r>
              <a:rPr lang="en-US" dirty="0" smtClean="0"/>
              <a:t>?</a:t>
            </a:r>
            <a:endParaRPr lang="en-US" i="1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What kinds of interactions are connecting essential proteins?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Is essentiality modular in </a:t>
            </a:r>
            <a:r>
              <a:rPr lang="en-US" i="1" dirty="0"/>
              <a:t>D. </a:t>
            </a:r>
            <a:r>
              <a:rPr lang="en-US" i="1" dirty="0" smtClean="0"/>
              <a:t>melanogaster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0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between </a:t>
            </a:r>
            <a:r>
              <a:rPr lang="en-US" dirty="0"/>
              <a:t>essential </a:t>
            </a:r>
            <a:r>
              <a:rPr lang="en-US" dirty="0" smtClean="0"/>
              <a:t>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 smtClean="0"/>
              <a:t>Examine their signed interactions in other organisms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Other ideas for analysis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Maybe there are missing inhibition interactions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essentiality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288407" cy="4351338"/>
          </a:xfrm>
        </p:spPr>
        <p:txBody>
          <a:bodyPr/>
          <a:lstStyle/>
          <a:p>
            <a:r>
              <a:rPr lang="en-US" dirty="0" smtClean="0"/>
              <a:t>Proteins form complexes to function</a:t>
            </a:r>
          </a:p>
          <a:p>
            <a:r>
              <a:rPr lang="en-US" dirty="0" smtClean="0"/>
              <a:t>Databases: </a:t>
            </a:r>
            <a:r>
              <a:rPr lang="en-US" dirty="0" err="1" smtClean="0"/>
              <a:t>Compleat</a:t>
            </a:r>
            <a:r>
              <a:rPr lang="en-US" dirty="0" smtClean="0"/>
              <a:t>, </a:t>
            </a:r>
            <a:r>
              <a:rPr lang="en-US" dirty="0" err="1" smtClean="0"/>
              <a:t>DPiM</a:t>
            </a:r>
            <a:r>
              <a:rPr lang="en-US" dirty="0" smtClean="0"/>
              <a:t>, CYT2008, </a:t>
            </a:r>
            <a:r>
              <a:rPr lang="is-IS" dirty="0">
                <a:ea typeface="Al Bayan Plain" charset="-78"/>
                <a:cs typeface="Al Bayan Plain" charset="-78"/>
              </a:rPr>
              <a:t>MIPS</a:t>
            </a:r>
            <a:endParaRPr lang="en-US" dirty="0" smtClean="0"/>
          </a:p>
          <a:p>
            <a:r>
              <a:rPr lang="en-US" dirty="0" smtClean="0"/>
              <a:t>What is the distribution of essential proteins in complexes?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27097" y="1331772"/>
            <a:ext cx="5206863" cy="29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274316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Pu, S., Wong, J., Turner, B., Cho, E., &amp; </a:t>
            </a:r>
            <a:r>
              <a:rPr lang="en-US" sz="1400" dirty="0" err="1"/>
              <a:t>Wodak</a:t>
            </a:r>
            <a:r>
              <a:rPr lang="en-US" sz="1400" dirty="0"/>
              <a:t>, S. J. (2009). Up-to-date catalogues of yeast protein complexes. </a:t>
            </a:r>
            <a:r>
              <a:rPr lang="en-US" sz="1400" i="1" dirty="0"/>
              <a:t>Nucleic Acids Research</a:t>
            </a:r>
            <a:r>
              <a:rPr lang="en-US" sz="1400" dirty="0"/>
              <a:t>, </a:t>
            </a:r>
            <a:r>
              <a:rPr lang="en-US" sz="1400" i="1" dirty="0"/>
              <a:t>37</a:t>
            </a:r>
            <a:r>
              <a:rPr lang="en-US" sz="1400" dirty="0"/>
              <a:t>(3), </a:t>
            </a:r>
            <a:r>
              <a:rPr lang="en-US" sz="1400" dirty="0" smtClean="0"/>
              <a:t>825–831.</a:t>
            </a:r>
          </a:p>
          <a:p>
            <a:pPr algn="ctr"/>
            <a:r>
              <a:rPr lang="en-US" sz="1400" dirty="0" err="1"/>
              <a:t>Guruharsha</a:t>
            </a:r>
            <a:r>
              <a:rPr lang="en-US" sz="1400" dirty="0"/>
              <a:t>, K G; </a:t>
            </a:r>
            <a:r>
              <a:rPr lang="en-US" sz="1400" dirty="0" err="1"/>
              <a:t>Rual</a:t>
            </a:r>
            <a:r>
              <a:rPr lang="en-US" sz="1400" dirty="0"/>
              <a:t>, JF; </a:t>
            </a:r>
            <a:r>
              <a:rPr lang="en-US" sz="1400" dirty="0" err="1"/>
              <a:t>Zhai</a:t>
            </a:r>
            <a:r>
              <a:rPr lang="en-US" sz="1400" dirty="0"/>
              <a:t>, B; </a:t>
            </a:r>
            <a:r>
              <a:rPr lang="en-US" sz="1400" dirty="0" err="1"/>
              <a:t>Mintseris</a:t>
            </a:r>
            <a:r>
              <a:rPr lang="en-US" sz="1400" dirty="0"/>
              <a:t>, J; Vaidya, N; </a:t>
            </a:r>
            <a:r>
              <a:rPr lang="en-US" sz="1400" dirty="0" err="1"/>
              <a:t>Beekman</a:t>
            </a:r>
            <a:r>
              <a:rPr lang="en-US" sz="1400" dirty="0"/>
              <a:t>, C; Wong, C; Rhee, DY; </a:t>
            </a:r>
            <a:r>
              <a:rPr lang="en-US" sz="1400" dirty="0" err="1"/>
              <a:t>Cenaj</a:t>
            </a:r>
            <a:r>
              <a:rPr lang="en-US" sz="1400" dirty="0"/>
              <a:t>, O; </a:t>
            </a:r>
            <a:r>
              <a:rPr lang="en-US" sz="1400" dirty="0" err="1"/>
              <a:t>McKilli</a:t>
            </a:r>
            <a:r>
              <a:rPr lang="en-US" sz="1400" dirty="0"/>
              <a:t>[, E; Shah, S; </a:t>
            </a:r>
            <a:r>
              <a:rPr lang="en-US" sz="1400" dirty="0" err="1"/>
              <a:t>Spatleton</a:t>
            </a:r>
            <a:r>
              <a:rPr lang="en-US" sz="1400" dirty="0"/>
              <a:t>, M; Wan, KH; Yu, CH; </a:t>
            </a:r>
            <a:r>
              <a:rPr lang="en-US" sz="1400" dirty="0" err="1"/>
              <a:t>Artavanis-Tsakonas</a:t>
            </a:r>
            <a:r>
              <a:rPr lang="en-US" sz="1400" dirty="0"/>
              <a:t>, S. (2011). A Protein Complex Network of Drosophila melanogaster. </a:t>
            </a:r>
            <a:r>
              <a:rPr lang="en-US" sz="1400" i="1" dirty="0"/>
              <a:t>Cell</a:t>
            </a:r>
            <a:r>
              <a:rPr lang="en-US" sz="1400" dirty="0"/>
              <a:t>, </a:t>
            </a:r>
            <a:r>
              <a:rPr lang="en-US" sz="1400" i="1" dirty="0"/>
              <a:t>147</a:t>
            </a:r>
            <a:r>
              <a:rPr lang="en-US" sz="1400" dirty="0"/>
              <a:t>(3), 690–703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 err="1"/>
              <a:t>Mitra</a:t>
            </a:r>
            <a:r>
              <a:rPr lang="en-US" sz="1400" dirty="0"/>
              <a:t>, K., </a:t>
            </a:r>
            <a:r>
              <a:rPr lang="en-US" sz="1400" dirty="0" err="1"/>
              <a:t>Carvunis</a:t>
            </a:r>
            <a:r>
              <a:rPr lang="en-US" sz="1400" dirty="0"/>
              <a:t>, A.-R., Ramesh, S. K., &amp; </a:t>
            </a:r>
            <a:r>
              <a:rPr lang="en-US" sz="1400" dirty="0" err="1"/>
              <a:t>Ideker</a:t>
            </a:r>
            <a:r>
              <a:rPr lang="en-US" sz="1400" dirty="0"/>
              <a:t>, T. (2013). Integrative approaches for finding modular structure in biological networks. </a:t>
            </a:r>
            <a:r>
              <a:rPr lang="en-US" sz="1400" i="1" dirty="0"/>
              <a:t>Nature Reviews Genetics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(10), 719–732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549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 smtClean="0"/>
              <a:t>Protein complexes as communities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518943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Ahn</a:t>
            </a:r>
            <a:r>
              <a:rPr lang="en-US" sz="1200" dirty="0"/>
              <a:t>, Y.-Y., </a:t>
            </a:r>
            <a:r>
              <a:rPr lang="en-US" sz="1200" dirty="0" err="1"/>
              <a:t>Bagrow</a:t>
            </a:r>
            <a:r>
              <a:rPr lang="en-US" sz="1200" dirty="0"/>
              <a:t>, J. P., &amp; Lehmann, S. (2010). Link communities reveal </a:t>
            </a:r>
            <a:r>
              <a:rPr lang="en-US" sz="1200" dirty="0" err="1"/>
              <a:t>multiscale</a:t>
            </a:r>
            <a:r>
              <a:rPr lang="en-US" sz="1200" dirty="0"/>
              <a:t> complexity in networks. </a:t>
            </a:r>
            <a:r>
              <a:rPr lang="en-US" sz="1200" i="1" dirty="0"/>
              <a:t>Nature</a:t>
            </a:r>
            <a:r>
              <a:rPr lang="en-US" sz="1200" dirty="0"/>
              <a:t>, </a:t>
            </a:r>
            <a:r>
              <a:rPr lang="en-US" sz="1200" i="1" dirty="0"/>
              <a:t>466</a:t>
            </a:r>
            <a:r>
              <a:rPr lang="en-US" sz="1200" dirty="0"/>
              <a:t>(7307), 761–764. </a:t>
            </a:r>
            <a:endParaRPr lang="en-US" sz="1200" dirty="0" smtClean="0"/>
          </a:p>
          <a:p>
            <a:pPr algn="ctr"/>
            <a:r>
              <a:rPr lang="en-US" sz="1200" dirty="0" err="1"/>
              <a:t>Kalinka</a:t>
            </a:r>
            <a:r>
              <a:rPr lang="en-US" sz="1200" dirty="0"/>
              <a:t>, A. T., &amp; </a:t>
            </a:r>
            <a:r>
              <a:rPr lang="en-US" sz="1200" dirty="0" err="1"/>
              <a:t>Tomancak</a:t>
            </a:r>
            <a:r>
              <a:rPr lang="en-US" sz="1200" dirty="0"/>
              <a:t>, P. (2011). </a:t>
            </a:r>
            <a:r>
              <a:rPr lang="en-US" sz="1200" dirty="0" err="1"/>
              <a:t>linkcomm</a:t>
            </a:r>
            <a:r>
              <a:rPr lang="en-US" sz="1200" dirty="0"/>
              <a:t>: An R package for the generation, visualization, and analysis of link communities in networks of arbitrary size and type. </a:t>
            </a:r>
            <a:r>
              <a:rPr lang="en-US" sz="1200" i="1" dirty="0"/>
              <a:t>Bioinformatics</a:t>
            </a:r>
            <a:r>
              <a:rPr lang="en-US" sz="1200" dirty="0"/>
              <a:t>, </a:t>
            </a:r>
            <a:r>
              <a:rPr lang="en-US" sz="1200" i="1" dirty="0"/>
              <a:t>27</a:t>
            </a:r>
            <a:r>
              <a:rPr lang="en-US" sz="1200" dirty="0"/>
              <a:t>(14), 2011–2012</a:t>
            </a:r>
            <a:r>
              <a:rPr lang="en-US" sz="1200" dirty="0" smtClean="0"/>
              <a:t>.</a:t>
            </a:r>
          </a:p>
          <a:p>
            <a:pPr algn="ctr"/>
            <a:r>
              <a:rPr lang="en-US" sz="1200" dirty="0" err="1"/>
              <a:t>Nepusz</a:t>
            </a:r>
            <a:r>
              <a:rPr lang="en-US" sz="1200" dirty="0"/>
              <a:t>, T., Yu, H., &amp; </a:t>
            </a:r>
            <a:r>
              <a:rPr lang="en-US" sz="1200" dirty="0" err="1"/>
              <a:t>Paccanaro</a:t>
            </a:r>
            <a:r>
              <a:rPr lang="en-US" sz="1200" dirty="0"/>
              <a:t>, A. (2012). Detecting overlapping protein complexes in protein-protein interaction networks. </a:t>
            </a:r>
            <a:r>
              <a:rPr lang="en-US" sz="1200" i="1" dirty="0"/>
              <a:t>NATURE METHODS</a:t>
            </a:r>
            <a:r>
              <a:rPr lang="en-US" sz="1200" dirty="0"/>
              <a:t>, </a:t>
            </a:r>
            <a:r>
              <a:rPr lang="en-US" sz="1200" i="1" dirty="0"/>
              <a:t>9</a:t>
            </a:r>
            <a:r>
              <a:rPr lang="en-US" sz="1200" dirty="0"/>
              <a:t>(5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err="1"/>
              <a:t>Ou</a:t>
            </a:r>
            <a:r>
              <a:rPr lang="en-US" sz="1200" dirty="0"/>
              <a:t>-Yang, L., Dai, D. Q., &amp; Zhang, X. F. (2015). Detecting Protein Complexes from Signed Protein-Protein Interaction Networks. </a:t>
            </a:r>
            <a:r>
              <a:rPr lang="en-US" sz="1200" i="1" dirty="0"/>
              <a:t>IEEE/ACM Transactions on Computational Biology and Bioinformatics</a:t>
            </a:r>
            <a:r>
              <a:rPr lang="en-US" sz="1200" dirty="0"/>
              <a:t>, </a:t>
            </a:r>
            <a:r>
              <a:rPr lang="en-US" sz="1200" i="1" dirty="0"/>
              <a:t>12</a:t>
            </a:r>
            <a:r>
              <a:rPr lang="en-US" sz="1200" dirty="0"/>
              <a:t>(6), 1333–1344</a:t>
            </a:r>
            <a:r>
              <a:rPr lang="en-US" sz="1200" dirty="0" smtClean="0"/>
              <a:t>. </a:t>
            </a:r>
            <a:endParaRPr lang="en-US" sz="1200" dirty="0"/>
          </a:p>
          <a:p>
            <a:pPr algn="ctr"/>
            <a:endParaRPr lang="en-US" sz="1200" dirty="0" smtClean="0"/>
          </a:p>
          <a:p>
            <a:pPr algn="ctr"/>
            <a:endParaRPr lang="en-US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1083072"/>
            <a:ext cx="9144000" cy="5195455"/>
            <a:chOff x="0" y="1237620"/>
            <a:chExt cx="9144000" cy="519545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37620"/>
              <a:ext cx="9144000" cy="519545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98489" y="1933509"/>
              <a:ext cx="2966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Non-overlapping </a:t>
              </a:r>
              <a:r>
                <a:rPr lang="en-US" smtClean="0"/>
                <a:t>: Modularity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79116" y="1920630"/>
              <a:ext cx="2837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dirty="0" smtClean="0"/>
                <a:t>verlapping : Link clustering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343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Compleat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46932"/>
            <a:ext cx="7886700" cy="5311068"/>
          </a:xfrm>
        </p:spPr>
      </p:pic>
    </p:spTree>
    <p:extLst>
      <p:ext uri="{BB962C8B-B14F-4D97-AF65-F5344CB8AC3E}">
        <p14:creationId xmlns:p14="http://schemas.microsoft.com/office/powerpoint/2010/main" val="204556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Compleat</a:t>
            </a:r>
            <a:r>
              <a:rPr lang="en-US" dirty="0" smtClean="0"/>
              <a:t> database distributions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2" t="5636" r="21681"/>
          <a:stretch/>
        </p:blipFill>
        <p:spPr>
          <a:xfrm>
            <a:off x="47587" y="1444485"/>
            <a:ext cx="4503571" cy="45189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" r="13561" b="4606"/>
          <a:stretch/>
        </p:blipFill>
        <p:spPr>
          <a:xfrm>
            <a:off x="4572000" y="1444485"/>
            <a:ext cx="4524412" cy="451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75" y="365126"/>
            <a:ext cx="8426996" cy="1325563"/>
          </a:xfrm>
        </p:spPr>
        <p:txBody>
          <a:bodyPr/>
          <a:lstStyle/>
          <a:p>
            <a:r>
              <a:rPr lang="en-US" dirty="0" err="1" smtClean="0"/>
              <a:t>Compleat</a:t>
            </a:r>
            <a:r>
              <a:rPr lang="en-US" dirty="0" smtClean="0"/>
              <a:t> database </a:t>
            </a:r>
            <a:r>
              <a:rPr lang="en-US" i="1" dirty="0" smtClean="0"/>
              <a:t>D. melanogaster</a:t>
            </a:r>
            <a:endParaRPr lang="en-US" i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371219"/>
              </p:ext>
            </p:extLst>
          </p:nvPr>
        </p:nvGraphicFramePr>
        <p:xfrm>
          <a:off x="4362584" y="2254047"/>
          <a:ext cx="4459359" cy="23774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7707"/>
                <a:gridCol w="1298713"/>
                <a:gridCol w="1152939"/>
              </a:tblGrid>
              <a:tr h="33161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Source</a:t>
                      </a: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Complexes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/>
                        <a:t>Proteins</a:t>
                      </a:r>
                      <a:endParaRPr lang="en-US" i="0" dirty="0"/>
                    </a:p>
                  </a:txBody>
                  <a:tcPr/>
                </a:tc>
              </a:tr>
              <a:tr h="75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 (326</a:t>
                      </a:r>
                      <a:r>
                        <a:rPr lang="en-US" baseline="0" dirty="0" smtClean="0"/>
                        <a:t> distinct experiments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2045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4501</a:t>
                      </a:r>
                      <a:endParaRPr lang="en-US" dirty="0"/>
                    </a:p>
                  </a:txBody>
                  <a:tcPr/>
                </a:tc>
              </a:tr>
              <a:tr h="33161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NetworkBlast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2893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3525</a:t>
                      </a:r>
                      <a:endParaRPr lang="en-US" dirty="0"/>
                    </a:p>
                  </a:txBody>
                  <a:tcPr/>
                </a:tc>
              </a:tr>
              <a:tr h="33161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CFinder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1362</a:t>
                      </a:r>
                      <a:endParaRPr lang="en-US" dirty="0"/>
                    </a:p>
                  </a:txBody>
                  <a:tcPr/>
                </a:tc>
              </a:tr>
              <a:tr h="33161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5327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5786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1426453"/>
            <a:ext cx="4306957" cy="5131985"/>
            <a:chOff x="0" y="1426453"/>
            <a:chExt cx="4306957" cy="51319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t="5958" r="34589"/>
            <a:stretch/>
          </p:blipFill>
          <p:spPr>
            <a:xfrm>
              <a:off x="0" y="1426453"/>
              <a:ext cx="4306957" cy="51319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88" t="36522" r="18103" b="41622"/>
            <a:stretch/>
          </p:blipFill>
          <p:spPr>
            <a:xfrm>
              <a:off x="2570920" y="1690689"/>
              <a:ext cx="1470993" cy="112671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300110" y="5194845"/>
            <a:ext cx="4740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Bias due to authors’ implementation</a:t>
            </a:r>
          </a:p>
          <a:p>
            <a:pPr algn="ctr"/>
            <a:r>
              <a:rPr lang="en-US" sz="2400" dirty="0" smtClean="0"/>
              <a:t>or </a:t>
            </a:r>
          </a:p>
          <a:p>
            <a:pPr algn="ctr"/>
            <a:r>
              <a:rPr lang="en-US" sz="2400" dirty="0"/>
              <a:t>d</a:t>
            </a:r>
            <a:r>
              <a:rPr lang="en-US" sz="2400" dirty="0" smtClean="0"/>
              <a:t>ue to </a:t>
            </a:r>
            <a:r>
              <a:rPr lang="en-US" sz="2400" dirty="0" err="1" smtClean="0"/>
              <a:t>NetworkBlast</a:t>
            </a:r>
            <a:r>
              <a:rPr lang="en-US" sz="2400" dirty="0" smtClean="0"/>
              <a:t> algorithm?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31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essentiality fraction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89431" y="2588259"/>
                <a:ext cx="3335629" cy="385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smtClean="0"/>
                  <a:t>Essentiality fraction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16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charset="0"/>
                          </a:rPr>
                          <m:t>𝑒𝑠𝑠𝑒𝑛𝑡𝑖𝑎𝑙</m:t>
                        </m:r>
                        <m:r>
                          <a:rPr lang="en-US" sz="1600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dirty="0" smtClean="0">
                            <a:latin typeface="Cambria Math" charset="0"/>
                          </a:rPr>
                          <m:t>𝑝𝑟𝑜𝑡𝑒𝑖𝑛𝑠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charset="0"/>
                          </a:rPr>
                          <m:t>𝑡𝑜𝑡𝑎𝑙</m:t>
                        </m:r>
                        <m:r>
                          <a:rPr lang="en-US" sz="1600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dirty="0" smtClean="0">
                            <a:latin typeface="Cambria Math" charset="0"/>
                          </a:rPr>
                          <m:t>𝑝𝑟𝑜𝑡𝑒𝑖𝑛𝑠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31" y="2588259"/>
                <a:ext cx="3335629" cy="385234"/>
              </a:xfrm>
              <a:prstGeom prst="rect">
                <a:avLst/>
              </a:prstGeom>
              <a:blipFill rotWithShape="0">
                <a:blip r:embed="rId2"/>
                <a:stretch>
                  <a:fillRect l="-3839" t="-74603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/>
          <a:stretch/>
        </p:blipFill>
        <p:spPr>
          <a:xfrm>
            <a:off x="0" y="1455313"/>
            <a:ext cx="5589431" cy="54026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19582"/>
              </p:ext>
            </p:extLst>
          </p:nvPr>
        </p:nvGraphicFramePr>
        <p:xfrm>
          <a:off x="5874619" y="3871063"/>
          <a:ext cx="2765253" cy="24688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08397"/>
                <a:gridCol w="1256856"/>
              </a:tblGrid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>
                          <a:effectLst/>
                          <a:latin typeface="+mn-lt"/>
                        </a:rPr>
                        <a:t>Essentiality</a:t>
                      </a:r>
                      <a:r>
                        <a:rPr lang="pt-BR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pt-BR" dirty="0" err="1" smtClean="0">
                          <a:effectLst/>
                          <a:latin typeface="+mn-lt"/>
                        </a:rPr>
                        <a:t>fraction</a:t>
                      </a:r>
                      <a:endParaRPr lang="pt-BR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>
                          <a:effectLst/>
                          <a:latin typeface="+mn-lt"/>
                        </a:rPr>
                        <a:t>Literature</a:t>
                      </a:r>
                    </a:p>
                    <a:p>
                      <a:pPr algn="ctr"/>
                      <a:r>
                        <a:rPr lang="is-IS" dirty="0" smtClean="0">
                          <a:effectLst/>
                          <a:latin typeface="+mn-lt"/>
                        </a:rPr>
                        <a:t>Complexes</a:t>
                      </a:r>
                      <a:endParaRPr lang="is-IS" dirty="0"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  <a:latin typeface="+mn-lt"/>
                        </a:rPr>
                        <a:t>(0,0.2]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effectLst/>
                          <a:latin typeface="+mn-lt"/>
                        </a:rPr>
                        <a:t>1907</a:t>
                      </a: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  <a:latin typeface="+mn-lt"/>
                        </a:rPr>
                        <a:t>(0.2,0.4]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  <a:latin typeface="+mn-lt"/>
                        </a:rPr>
                        <a:t>(0.4,0.6]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  <a:latin typeface="+mn-lt"/>
                        </a:rPr>
                        <a:t>(0.6,0.8]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  <a:latin typeface="+mn-lt"/>
                        </a:rPr>
                        <a:t>(0.8,1]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4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and essentiality fraction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602813"/>
            <a:ext cx="8515350" cy="52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or </a:t>
            </a:r>
            <a:r>
              <a:rPr lang="en-US" smtClean="0"/>
              <a:t>nothing hypothesis : Yeast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362"/>
            <a:ext cx="8918713" cy="36683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60167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Hart, G. T., Lee, I., &amp; </a:t>
            </a:r>
            <a:r>
              <a:rPr lang="en-US" sz="1600" dirty="0" err="1"/>
              <a:t>Marcotte</a:t>
            </a:r>
            <a:r>
              <a:rPr lang="en-US" sz="1600" dirty="0"/>
              <a:t>, E. R. (2007). A high-accuracy consensus map of yeast protein complexes reveals modular nature of gene essentiality. </a:t>
            </a:r>
            <a:r>
              <a:rPr lang="en-US" sz="1600" i="1" dirty="0"/>
              <a:t>BMC Bioinformatics</a:t>
            </a:r>
            <a:r>
              <a:rPr lang="en-US" sz="1600" dirty="0"/>
              <a:t>, </a:t>
            </a:r>
            <a:r>
              <a:rPr lang="en-US" sz="1600" i="1" dirty="0"/>
              <a:t>8</a:t>
            </a:r>
            <a:r>
              <a:rPr lang="en-US" sz="1600" dirty="0"/>
              <a:t>, 236</a:t>
            </a:r>
            <a:r>
              <a:rPr lang="en-US" sz="1600" dirty="0" smtClean="0"/>
              <a:t>.</a:t>
            </a:r>
          </a:p>
          <a:p>
            <a:pPr algn="ctr"/>
            <a:r>
              <a:rPr lang="en-US" sz="1600" dirty="0" smtClean="0"/>
              <a:t>Ryan</a:t>
            </a:r>
            <a:r>
              <a:rPr lang="en-US" sz="1600" dirty="0"/>
              <a:t>, C. J., </a:t>
            </a:r>
            <a:r>
              <a:rPr lang="en-US" sz="1600" dirty="0" err="1"/>
              <a:t>Krogan</a:t>
            </a:r>
            <a:r>
              <a:rPr lang="en-US" sz="1600" dirty="0"/>
              <a:t>, N. J., Cunningham, P., &amp; Cagney, G. (2013). </a:t>
            </a:r>
            <a:endParaRPr lang="en-US" sz="1600" dirty="0" smtClean="0"/>
          </a:p>
          <a:p>
            <a:pPr algn="ctr"/>
            <a:r>
              <a:rPr lang="en-US" sz="1600" dirty="0" smtClean="0"/>
              <a:t>All </a:t>
            </a:r>
            <a:r>
              <a:rPr lang="en-US" sz="1600" dirty="0"/>
              <a:t>or nothing: Protein complexes flip essentiality between distantly related eukaryotes. </a:t>
            </a:r>
            <a:endParaRPr lang="en-US" sz="1600" dirty="0" smtClean="0"/>
          </a:p>
          <a:p>
            <a:pPr algn="ctr"/>
            <a:r>
              <a:rPr lang="en-US" sz="1600" i="1" dirty="0" smtClean="0"/>
              <a:t>Genome </a:t>
            </a:r>
            <a:r>
              <a:rPr lang="en-US" sz="1600" i="1" dirty="0"/>
              <a:t>Biology and Evolution</a:t>
            </a:r>
            <a:r>
              <a:rPr lang="en-US" sz="1600" dirty="0"/>
              <a:t>, </a:t>
            </a:r>
            <a:r>
              <a:rPr lang="en-US" sz="1600" i="1" dirty="0"/>
              <a:t>5</a:t>
            </a:r>
            <a:r>
              <a:rPr lang="en-US" sz="1600" dirty="0"/>
              <a:t>(6), 1049–1059. 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4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or nothing hypothesis : </a:t>
            </a:r>
            <a:r>
              <a:rPr lang="en-US" i="1" dirty="0" smtClean="0"/>
              <a:t>D. melanogaster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/>
          <a:stretch/>
        </p:blipFill>
        <p:spPr>
          <a:xfrm>
            <a:off x="233464" y="1692615"/>
            <a:ext cx="8677072" cy="5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essentiality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/>
              <a:t>A gene/protein is essential </a:t>
            </a:r>
            <a:r>
              <a:rPr lang="en-US" sz="3600" b="1" dirty="0" smtClean="0"/>
              <a:t>if </a:t>
            </a:r>
            <a:r>
              <a:rPr lang="en-US" sz="3600" b="1" dirty="0"/>
              <a:t>and only if </a:t>
            </a:r>
            <a:r>
              <a:rPr lang="en-US" sz="3600" b="1" dirty="0" smtClean="0"/>
              <a:t>its removal or disruption results </a:t>
            </a:r>
            <a:r>
              <a:rPr lang="en-US" sz="3600" b="1" dirty="0"/>
              <a:t>in </a:t>
            </a:r>
            <a:r>
              <a:rPr lang="en-US" sz="3600" b="1" dirty="0" smtClean="0"/>
              <a:t>lethality </a:t>
            </a:r>
            <a:r>
              <a:rPr lang="en-US" sz="3600" b="1" dirty="0"/>
              <a:t>or </a:t>
            </a:r>
            <a:r>
              <a:rPr lang="en-US" sz="3600" b="1" dirty="0" smtClean="0"/>
              <a:t>infertility </a:t>
            </a:r>
            <a:r>
              <a:rPr lang="en-US" sz="3600" b="1" dirty="0"/>
              <a:t>of the organism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7815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Network contraction with complexes to represent biological processes in networks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Better complex prediction algorithms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Advancement of experimental methods for better and cheaper complex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Centrality </a:t>
            </a:r>
            <a:r>
              <a:rPr lang="mr-IN" dirty="0" smtClean="0"/>
              <a:t>–</a:t>
            </a:r>
            <a:r>
              <a:rPr lang="en-US" dirty="0" smtClean="0"/>
              <a:t> lethality is valid (although weaker) in the signed PPI network of </a:t>
            </a:r>
            <a:r>
              <a:rPr lang="en-US" i="1" dirty="0"/>
              <a:t>D. </a:t>
            </a:r>
            <a:r>
              <a:rPr lang="en-US" i="1" dirty="0" smtClean="0"/>
              <a:t>melanogaster</a:t>
            </a:r>
            <a:endParaRPr lang="en-US" dirty="0" smtClean="0"/>
          </a:p>
          <a:p>
            <a:r>
              <a:rPr lang="en-US" dirty="0" smtClean="0"/>
              <a:t>Essential proteins form a cluster with activation (positive) interactions with functions:</a:t>
            </a:r>
          </a:p>
          <a:p>
            <a:pPr lvl="1"/>
            <a:r>
              <a:rPr lang="en-US" dirty="0" smtClean="0"/>
              <a:t>ATP synthesis</a:t>
            </a:r>
          </a:p>
          <a:p>
            <a:pPr lvl="1"/>
            <a:r>
              <a:rPr lang="en-US" dirty="0" smtClean="0"/>
              <a:t>Proteolysis</a:t>
            </a:r>
          </a:p>
          <a:p>
            <a:pPr lvl="1"/>
            <a:r>
              <a:rPr lang="en-US" dirty="0" smtClean="0"/>
              <a:t>Hydrogen membrane transport</a:t>
            </a:r>
          </a:p>
          <a:p>
            <a:pPr lvl="1"/>
            <a:r>
              <a:rPr lang="en-US" dirty="0"/>
              <a:t>cell cycle G1/S phase transition</a:t>
            </a:r>
            <a:endParaRPr lang="en-US" dirty="0" smtClean="0"/>
          </a:p>
          <a:p>
            <a:r>
              <a:rPr lang="en-US" dirty="0" smtClean="0"/>
              <a:t>Modular essentiality is statistically significant in </a:t>
            </a:r>
            <a:r>
              <a:rPr lang="en-US" i="1" dirty="0"/>
              <a:t>D. melanogaster</a:t>
            </a:r>
            <a:endParaRPr lang="en-US" dirty="0" smtClean="0"/>
          </a:p>
          <a:p>
            <a:r>
              <a:rPr lang="en-US" dirty="0" smtClean="0"/>
              <a:t>COMPLEAT database has bias towards big complexes</a:t>
            </a:r>
          </a:p>
          <a:p>
            <a:r>
              <a:rPr lang="en-US" dirty="0" smtClean="0"/>
              <a:t>Data and method integration provides better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4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Generalization of the centrality indices for signed networks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Construction of large scale activation / inhibition protein networks for more organisms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Advancement of experimental and computational methods for the construction of complexes interaction network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Network dynamics and temporality of </a:t>
            </a:r>
            <a:r>
              <a:rPr lang="en-US" smtClean="0"/>
              <a:t>link 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Individual gene knock-out experiments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Lethal genes vs essential genes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Laborious task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Large scale gene essentiality screens in the 1990’s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378" y="5103674"/>
            <a:ext cx="8911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Tatum, E. L., &amp; Lederberg, J. (1947). Gene Recombination in the Bacterium Escherichia coli. </a:t>
            </a:r>
            <a:r>
              <a:rPr lang="en-US" i="1" dirty="0"/>
              <a:t>Journal of Bacteriology</a:t>
            </a:r>
            <a:r>
              <a:rPr lang="en-US" dirty="0"/>
              <a:t>, </a:t>
            </a:r>
            <a:r>
              <a:rPr lang="en-US" i="1" dirty="0"/>
              <a:t>53</a:t>
            </a:r>
            <a:r>
              <a:rPr lang="en-US" dirty="0"/>
              <a:t>(6), 673–684</a:t>
            </a:r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Lu</a:t>
            </a:r>
            <a:r>
              <a:rPr lang="en-US" dirty="0"/>
              <a:t>, L. J. (editor). (2015). </a:t>
            </a:r>
            <a:r>
              <a:rPr lang="en-US" i="1" dirty="0"/>
              <a:t>Gene Essentiality Methods and Protocols</a:t>
            </a:r>
            <a:r>
              <a:rPr lang="en-US" dirty="0"/>
              <a:t>. (L. J. Lu, Ed.). New York: Springer </a:t>
            </a:r>
            <a:r>
              <a:rPr lang="en-US" dirty="0" err="1"/>
              <a:t>Science+Business</a:t>
            </a:r>
            <a:r>
              <a:rPr lang="en-US" dirty="0"/>
              <a:t> Media. </a:t>
            </a:r>
            <a:endParaRPr lang="en-US" dirty="0" smtClean="0"/>
          </a:p>
          <a:p>
            <a:pPr algn="ctr"/>
            <a:r>
              <a:rPr lang="en-US" dirty="0" err="1"/>
              <a:t>Winzeler</a:t>
            </a:r>
            <a:r>
              <a:rPr lang="en-US" dirty="0"/>
              <a:t>, E. A. (1999). Functional Characterization of the S. </a:t>
            </a:r>
            <a:r>
              <a:rPr lang="en-US" dirty="0" err="1"/>
              <a:t>cerevisiae</a:t>
            </a:r>
            <a:r>
              <a:rPr lang="en-US" dirty="0"/>
              <a:t> Genome by Gene Deletion and Parallel Analysis.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285</a:t>
            </a:r>
            <a:r>
              <a:rPr lang="en-US" dirty="0"/>
              <a:t>(5429), 901–906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1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and conservation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Lower mutation rates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Metabolic processes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Cell cycle processes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Non essentiality and redundancy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80672"/>
            <a:ext cx="914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Jordan, I. K., </a:t>
            </a:r>
            <a:r>
              <a:rPr lang="en-US" dirty="0" err="1"/>
              <a:t>Rogozin</a:t>
            </a:r>
            <a:r>
              <a:rPr lang="en-US" dirty="0"/>
              <a:t>, I. B., Wolf, Y. I., &amp; </a:t>
            </a:r>
            <a:r>
              <a:rPr lang="en-US" dirty="0" err="1"/>
              <a:t>Koonin</a:t>
            </a:r>
            <a:r>
              <a:rPr lang="en-US" dirty="0"/>
              <a:t>, E. V. (2002). Essential Genes Are More Evolutionarily Conserved Than Are Nonessential Genes in </a:t>
            </a:r>
            <a:r>
              <a:rPr lang="en-US" dirty="0" smtClean="0"/>
              <a:t>Bacteria. </a:t>
            </a:r>
            <a:r>
              <a:rPr lang="en-US" i="1" dirty="0"/>
              <a:t>Genome Research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, 962–968</a:t>
            </a:r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Zhang</a:t>
            </a:r>
            <a:r>
              <a:rPr lang="en-US" dirty="0"/>
              <a:t>, Z., &amp; Ren, Q. (2015). Why are essential genes essential? - The essentiality of Saccharomyces genes. </a:t>
            </a:r>
            <a:r>
              <a:rPr lang="en-US" i="1" dirty="0"/>
              <a:t>Microbial Cell</a:t>
            </a:r>
            <a:r>
              <a:rPr lang="en-US" dirty="0"/>
              <a:t>, </a:t>
            </a:r>
            <a:r>
              <a:rPr lang="en-US" i="1" dirty="0"/>
              <a:t>2</a:t>
            </a:r>
            <a:r>
              <a:rPr lang="en-US" dirty="0"/>
              <a:t>(8), 280–287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interests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Minimal gene sets and synthetic biology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Human disease genes (impossible essentiality experiments)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Possible drug targets for pathogens (laborious experiments)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71529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Hutchison, C. A., Chuang, R.-Y., </a:t>
            </a:r>
            <a:r>
              <a:rPr lang="en-US" dirty="0" err="1"/>
              <a:t>Noskov</a:t>
            </a:r>
            <a:r>
              <a:rPr lang="en-US" dirty="0"/>
              <a:t>, V. N., Assad-Garcia, N., </a:t>
            </a:r>
            <a:r>
              <a:rPr lang="en-US" dirty="0" err="1"/>
              <a:t>Deerinck</a:t>
            </a:r>
            <a:r>
              <a:rPr lang="en-US" dirty="0"/>
              <a:t>, T. J., </a:t>
            </a:r>
            <a:r>
              <a:rPr lang="en-US" dirty="0" err="1"/>
              <a:t>Ellisman</a:t>
            </a:r>
            <a:r>
              <a:rPr lang="en-US" dirty="0"/>
              <a:t>, M. H., … Venter, J. C. (2016). Design and synthesis of a minimal bacterial genome.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351</a:t>
            </a:r>
            <a:r>
              <a:rPr lang="en-US" dirty="0"/>
              <a:t>(6280), 6253–6253</a:t>
            </a:r>
            <a:r>
              <a:rPr lang="en-US" dirty="0" smtClean="0"/>
              <a:t>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286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challenges of gene essentiality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5375"/>
            <a:ext cx="7886700" cy="4351338"/>
          </a:xfrm>
        </p:spPr>
        <p:txBody>
          <a:bodyPr>
            <a:normAutofit/>
          </a:bodyPr>
          <a:lstStyle/>
          <a:p>
            <a:pPr marL="742950" indent="-742950" fontAlgn="ctr">
              <a:lnSpc>
                <a:spcPct val="100000"/>
              </a:lnSpc>
              <a:buFont typeface="+mj-lt"/>
              <a:buAutoNum type="arabicPeriod"/>
            </a:pPr>
            <a:r>
              <a:rPr lang="en-US" sz="3400" dirty="0" err="1" smtClean="0"/>
              <a:t>Evolvability</a:t>
            </a:r>
            <a:endParaRPr lang="en-US" sz="3400" dirty="0">
              <a:solidFill>
                <a:srgbClr val="FF0000"/>
              </a:solidFill>
            </a:endParaRPr>
          </a:p>
          <a:p>
            <a:pPr marL="742950" indent="-742950" fontAlgn="ctr">
              <a:lnSpc>
                <a:spcPct val="100000"/>
              </a:lnSpc>
              <a:buFont typeface="+mj-lt"/>
              <a:buAutoNum type="arabicPeriod"/>
            </a:pPr>
            <a:r>
              <a:rPr lang="en-US" sz="3400" dirty="0"/>
              <a:t>Differential/ conditional essentiality</a:t>
            </a:r>
          </a:p>
          <a:p>
            <a:pPr marL="742950" indent="-742950" fontAlgn="ctr">
              <a:lnSpc>
                <a:spcPct val="100000"/>
              </a:lnSpc>
              <a:buFont typeface="+mj-lt"/>
              <a:buAutoNum type="arabicPeriod"/>
            </a:pPr>
            <a:r>
              <a:rPr lang="en-US" sz="3400" b="1" dirty="0"/>
              <a:t>Modular essentiality in protein complexes, in general modular biology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400" b="1" dirty="0" smtClean="0"/>
              <a:t>Prediction</a:t>
            </a:r>
            <a:endParaRPr lang="en-US" sz="3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042118"/>
            <a:ext cx="9144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D’Elia</a:t>
            </a:r>
            <a:r>
              <a:rPr lang="en-US" sz="1400" dirty="0"/>
              <a:t>, M. A., Pereira, M. P., &amp; Brown, E. D. (2009). </a:t>
            </a:r>
            <a:r>
              <a:rPr lang="en-US" sz="1400" b="1" dirty="0"/>
              <a:t>Are essential genes really essential? </a:t>
            </a:r>
            <a:r>
              <a:rPr lang="en-US" sz="1400" i="1" dirty="0"/>
              <a:t>Trends in Microbiology</a:t>
            </a:r>
            <a:r>
              <a:rPr lang="en-US" sz="1400" dirty="0"/>
              <a:t>, </a:t>
            </a:r>
            <a:r>
              <a:rPr lang="en-US" sz="1400" i="1" dirty="0"/>
              <a:t>17</a:t>
            </a:r>
            <a:r>
              <a:rPr lang="en-US" sz="1400" dirty="0"/>
              <a:t>(10), 433–438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 smtClean="0"/>
              <a:t>Liu</a:t>
            </a:r>
            <a:r>
              <a:rPr lang="en-US" sz="1400" dirty="0"/>
              <a:t>, G., Yong, M. Y. J., </a:t>
            </a:r>
            <a:r>
              <a:rPr lang="en-US" sz="1400" dirty="0" err="1"/>
              <a:t>Yurieva</a:t>
            </a:r>
            <a:r>
              <a:rPr lang="en-US" sz="1400" dirty="0"/>
              <a:t>, M., Srinivasan, K. G., Liu, J., Lim, J. S. Y., … </a:t>
            </a:r>
            <a:r>
              <a:rPr lang="en-US" sz="1400" dirty="0" err="1"/>
              <a:t>Rancati</a:t>
            </a:r>
            <a:r>
              <a:rPr lang="en-US" sz="1400" dirty="0"/>
              <a:t>, G. (2015). </a:t>
            </a:r>
            <a:r>
              <a:rPr lang="en-US" sz="1400" b="1" dirty="0"/>
              <a:t>Gene Essentiality Is a Quantitative Property Linked to Cellular </a:t>
            </a:r>
            <a:r>
              <a:rPr lang="en-US" sz="1400" b="1" dirty="0" err="1"/>
              <a:t>Evolvability</a:t>
            </a:r>
            <a:r>
              <a:rPr lang="en-US" sz="1400" dirty="0"/>
              <a:t>. </a:t>
            </a:r>
            <a:r>
              <a:rPr lang="en-US" sz="1400" i="1" dirty="0"/>
              <a:t>Cell</a:t>
            </a:r>
            <a:r>
              <a:rPr lang="en-US" sz="1400" dirty="0"/>
              <a:t>, </a:t>
            </a:r>
            <a:r>
              <a:rPr lang="en-US" sz="1400" i="1" dirty="0"/>
              <a:t>163</a:t>
            </a:r>
            <a:r>
              <a:rPr lang="en-US" sz="1400" dirty="0"/>
              <a:t>(6), </a:t>
            </a:r>
            <a:r>
              <a:rPr lang="en-US" sz="1400" dirty="0" smtClean="0"/>
              <a:t>1388–1399.</a:t>
            </a:r>
            <a:endParaRPr lang="en-US" sz="1400" dirty="0"/>
          </a:p>
          <a:p>
            <a:pPr algn="ctr"/>
            <a:r>
              <a:rPr lang="en-US" sz="1400" dirty="0" err="1" smtClean="0"/>
              <a:t>Ideker</a:t>
            </a:r>
            <a:r>
              <a:rPr lang="en-US" sz="1400" dirty="0"/>
              <a:t>, T., &amp; </a:t>
            </a:r>
            <a:r>
              <a:rPr lang="en-US" sz="1400" dirty="0" err="1"/>
              <a:t>Krogan</a:t>
            </a:r>
            <a:r>
              <a:rPr lang="en-US" sz="1400" dirty="0"/>
              <a:t>, N. J. (2012). </a:t>
            </a:r>
            <a:r>
              <a:rPr lang="en-US" sz="1400" b="1" dirty="0"/>
              <a:t>Differential network biology</a:t>
            </a:r>
            <a:r>
              <a:rPr lang="en-US" sz="1400" dirty="0"/>
              <a:t>. </a:t>
            </a:r>
            <a:r>
              <a:rPr lang="en-US" sz="1400" i="1" dirty="0"/>
              <a:t>Molecular Systems Biology</a:t>
            </a:r>
            <a:r>
              <a:rPr lang="en-US" sz="1400" dirty="0"/>
              <a:t>, </a:t>
            </a:r>
            <a:r>
              <a:rPr lang="en-US" sz="1400" i="1" dirty="0"/>
              <a:t>8</a:t>
            </a:r>
            <a:r>
              <a:rPr lang="en-US" sz="1400" dirty="0"/>
              <a:t>(565), 1–9. </a:t>
            </a:r>
            <a:endParaRPr lang="en-US" sz="1400" dirty="0" smtClean="0"/>
          </a:p>
          <a:p>
            <a:pPr algn="ctr"/>
            <a:r>
              <a:rPr lang="en-US" sz="1400" dirty="0" smtClean="0"/>
              <a:t>Hartwell</a:t>
            </a:r>
            <a:r>
              <a:rPr lang="en-US" sz="1400" dirty="0"/>
              <a:t>, L. H., Hopfield, J. J., </a:t>
            </a:r>
            <a:r>
              <a:rPr lang="en-US" sz="1400" dirty="0" err="1"/>
              <a:t>Leibler</a:t>
            </a:r>
            <a:r>
              <a:rPr lang="en-US" sz="1400" dirty="0"/>
              <a:t>, S., &amp; Murray, A. W. (1999). </a:t>
            </a:r>
            <a:r>
              <a:rPr lang="en-US" sz="1400" b="1" dirty="0"/>
              <a:t>From molecular to modular cell biology</a:t>
            </a:r>
            <a:r>
              <a:rPr lang="en-US" sz="1400" dirty="0"/>
              <a:t>. </a:t>
            </a:r>
            <a:r>
              <a:rPr lang="en-US" sz="1400" i="1" dirty="0"/>
              <a:t>Nature</a:t>
            </a:r>
            <a:r>
              <a:rPr lang="en-US" sz="1400" dirty="0"/>
              <a:t>, </a:t>
            </a:r>
            <a:r>
              <a:rPr lang="en-US" sz="1400" i="1" dirty="0"/>
              <a:t>402</a:t>
            </a:r>
            <a:r>
              <a:rPr lang="en-US" sz="1400" dirty="0"/>
              <a:t>(6761 </a:t>
            </a:r>
            <a:r>
              <a:rPr lang="en-US" sz="1400" dirty="0" err="1"/>
              <a:t>Suppl</a:t>
            </a:r>
            <a:r>
              <a:rPr lang="en-US" sz="1400" dirty="0"/>
              <a:t>), C47–C52</a:t>
            </a:r>
            <a:r>
              <a:rPr lang="en-US" sz="1400" dirty="0" smtClean="0"/>
              <a:t>.</a:t>
            </a:r>
          </a:p>
          <a:p>
            <a:pPr algn="ctr"/>
            <a:r>
              <a:rPr lang="en-US" sz="1400" dirty="0"/>
              <a:t>Koch, C. (2012). </a:t>
            </a:r>
            <a:r>
              <a:rPr lang="en-US" sz="1400" b="1" dirty="0"/>
              <a:t>Modular Biological Complexity</a:t>
            </a:r>
            <a:r>
              <a:rPr lang="en-US" sz="1400" dirty="0"/>
              <a:t>. </a:t>
            </a:r>
            <a:r>
              <a:rPr lang="en-US" sz="1400" i="1" dirty="0"/>
              <a:t>Science</a:t>
            </a:r>
            <a:r>
              <a:rPr lang="en-US" sz="1400" dirty="0"/>
              <a:t>, </a:t>
            </a:r>
            <a:r>
              <a:rPr lang="en-US" sz="1400" i="1" dirty="0"/>
              <a:t>337</a:t>
            </a:r>
            <a:r>
              <a:rPr lang="en-US" sz="1400" dirty="0"/>
              <a:t>(6094), 531–532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910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of gene essentiality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6383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availability</a:t>
            </a:r>
          </a:p>
          <a:p>
            <a:r>
              <a:rPr lang="en-US" dirty="0" smtClean="0"/>
              <a:t>1990’s: Sequencing</a:t>
            </a:r>
          </a:p>
          <a:p>
            <a:pPr lvl="1"/>
            <a:r>
              <a:rPr lang="en-US" dirty="0" smtClean="0"/>
              <a:t>Comparable genomics (DNA sequence homology tools, </a:t>
            </a:r>
            <a:r>
              <a:rPr lang="en-US" dirty="0" err="1" smtClean="0"/>
              <a:t>e.g</a:t>
            </a:r>
            <a:r>
              <a:rPr lang="en-US" dirty="0" smtClean="0"/>
              <a:t> BLAST)</a:t>
            </a:r>
          </a:p>
          <a:p>
            <a:pPr lvl="1"/>
            <a:r>
              <a:rPr lang="en-US" sz="1700" dirty="0" err="1"/>
              <a:t>Mushegian</a:t>
            </a:r>
            <a:r>
              <a:rPr lang="en-US" sz="1700" dirty="0"/>
              <a:t>, A. R., &amp; </a:t>
            </a:r>
            <a:r>
              <a:rPr lang="en-US" sz="1700" dirty="0" err="1"/>
              <a:t>Koonin</a:t>
            </a:r>
            <a:r>
              <a:rPr lang="en-US" sz="1700" dirty="0"/>
              <a:t>, E. V. (1996). A minimal gene set for cellular life derived by comparison of complete bacterial genomes. </a:t>
            </a:r>
            <a:r>
              <a:rPr lang="en-US" sz="1700" i="1" dirty="0"/>
              <a:t>Proceedings of the National Academy of Sciences of the United States of America</a:t>
            </a:r>
            <a:r>
              <a:rPr lang="en-US" sz="1700" dirty="0"/>
              <a:t>, </a:t>
            </a:r>
            <a:r>
              <a:rPr lang="en-US" sz="1700" i="1" dirty="0"/>
              <a:t>93</a:t>
            </a:r>
            <a:r>
              <a:rPr lang="en-US" sz="1700" dirty="0"/>
              <a:t>(19), 10268–10273. </a:t>
            </a:r>
            <a:endParaRPr lang="en-US" sz="1700" dirty="0" smtClean="0"/>
          </a:p>
          <a:p>
            <a:r>
              <a:rPr lang="en-US" dirty="0" smtClean="0"/>
              <a:t>2000’s: </a:t>
            </a:r>
            <a:r>
              <a:rPr lang="en-US" dirty="0" err="1" smtClean="0"/>
              <a:t>Highthrouput</a:t>
            </a:r>
            <a:r>
              <a:rPr lang="en-US" dirty="0" smtClean="0"/>
              <a:t> experiments</a:t>
            </a:r>
          </a:p>
          <a:p>
            <a:pPr lvl="1"/>
            <a:r>
              <a:rPr lang="en-US" dirty="0" smtClean="0"/>
              <a:t>Metabolomics</a:t>
            </a:r>
          </a:p>
          <a:p>
            <a:pPr lvl="1"/>
            <a:r>
              <a:rPr lang="en-US" dirty="0" smtClean="0"/>
              <a:t>Proteomics</a:t>
            </a:r>
          </a:p>
          <a:p>
            <a:pPr lvl="1"/>
            <a:r>
              <a:rPr lang="en-US" dirty="0" smtClean="0"/>
              <a:t>Network science emergence</a:t>
            </a:r>
          </a:p>
          <a:p>
            <a:pPr lvl="1"/>
            <a:r>
              <a:rPr lang="en-US" dirty="0" smtClean="0"/>
              <a:t>Centrality </a:t>
            </a:r>
            <a:r>
              <a:rPr lang="mr-IN" dirty="0" smtClean="0"/>
              <a:t>–</a:t>
            </a:r>
            <a:r>
              <a:rPr lang="en-US" dirty="0" smtClean="0"/>
              <a:t> lethality rule</a:t>
            </a:r>
          </a:p>
          <a:p>
            <a:pPr lvl="1"/>
            <a:r>
              <a:rPr lang="en-US" dirty="0" smtClean="0"/>
              <a:t>Types of networks : Protein interactions, metabolic, transcription regulation, gene expression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657671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Jeong</a:t>
            </a:r>
            <a:r>
              <a:rPr lang="en-US" sz="2400" b="1" dirty="0"/>
              <a:t>, H., Mason, S. P., </a:t>
            </a:r>
            <a:r>
              <a:rPr lang="en-US" sz="2400" b="1" dirty="0" err="1"/>
              <a:t>Barabási</a:t>
            </a:r>
            <a:r>
              <a:rPr lang="en-US" sz="2400" b="1" dirty="0"/>
              <a:t>, a L., &amp; </a:t>
            </a:r>
            <a:r>
              <a:rPr lang="en-US" sz="2400" b="1" dirty="0" err="1"/>
              <a:t>Oltvai</a:t>
            </a:r>
            <a:r>
              <a:rPr lang="en-US" sz="2400" b="1" dirty="0"/>
              <a:t>, Z. N. (2001). Lethality and centrality in protein networks. </a:t>
            </a:r>
            <a:r>
              <a:rPr lang="en-US" sz="2400" b="1" i="1" dirty="0"/>
              <a:t>Nature</a:t>
            </a:r>
            <a:r>
              <a:rPr lang="en-US" sz="2400" b="1" dirty="0"/>
              <a:t>, </a:t>
            </a:r>
            <a:r>
              <a:rPr lang="en-US" sz="2400" b="1" i="1" dirty="0"/>
              <a:t>411</a:t>
            </a:r>
            <a:r>
              <a:rPr lang="en-US" sz="2400" b="1" dirty="0"/>
              <a:t>(6833), 41–42.</a:t>
            </a:r>
          </a:p>
        </p:txBody>
      </p:sp>
    </p:spTree>
    <p:extLst>
      <p:ext uri="{BB962C8B-B14F-4D97-AF65-F5344CB8AC3E}">
        <p14:creationId xmlns:p14="http://schemas.microsoft.com/office/powerpoint/2010/main" val="5796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17584</TotalTime>
  <Words>2611</Words>
  <Application>Microsoft Macintosh PowerPoint</Application>
  <PresentationFormat>On-screen Show (4:3)</PresentationFormat>
  <Paragraphs>365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Al Bayan Plain</vt:lpstr>
      <vt:lpstr>Calibri</vt:lpstr>
      <vt:lpstr>Calibri Light</vt:lpstr>
      <vt:lpstr>Cambria Math</vt:lpstr>
      <vt:lpstr>Liberation Sans</vt:lpstr>
      <vt:lpstr>Mangal</vt:lpstr>
      <vt:lpstr>Arial</vt:lpstr>
      <vt:lpstr>Office Theme</vt:lpstr>
      <vt:lpstr>The centrality – lethality rule in signed protein networks</vt:lpstr>
      <vt:lpstr>PowerPoint Presentation</vt:lpstr>
      <vt:lpstr>Questions</vt:lpstr>
      <vt:lpstr>Gene essentiality</vt:lpstr>
      <vt:lpstr>History</vt:lpstr>
      <vt:lpstr>Origins and conservation</vt:lpstr>
      <vt:lpstr>Research interests</vt:lpstr>
      <vt:lpstr>Current challenges of gene essentiality</vt:lpstr>
      <vt:lpstr>Prediction of gene essentiality</vt:lpstr>
      <vt:lpstr>Tools and R packages</vt:lpstr>
      <vt:lpstr>Signed PPI network of D. melanogaster </vt:lpstr>
      <vt:lpstr>Signed PPI network of D. melanogaster </vt:lpstr>
      <vt:lpstr>Signed PPI network of D. melanogaster </vt:lpstr>
      <vt:lpstr>Signed PPI network of D. melanogaster </vt:lpstr>
      <vt:lpstr>PowerPoint Presentation</vt:lpstr>
      <vt:lpstr>Centralities : Network topology</vt:lpstr>
      <vt:lpstr>Other network approaches</vt:lpstr>
      <vt:lpstr>Decision trees</vt:lpstr>
      <vt:lpstr>Centrality – Lethality rule : Results </vt:lpstr>
      <vt:lpstr>Centrality – Lethality rule : Results</vt:lpstr>
      <vt:lpstr>Centrality – Lethality rule : Results </vt:lpstr>
      <vt:lpstr>Centrality – Lethality rule : Challenges</vt:lpstr>
      <vt:lpstr>Interactions between essential proteins</vt:lpstr>
      <vt:lpstr>Perron – Frobenius decomposition</vt:lpstr>
      <vt:lpstr>Perron – Frobenius decomposition</vt:lpstr>
      <vt:lpstr>Perron – Frobenius decomposition</vt:lpstr>
      <vt:lpstr>Singular enrichment analysis</vt:lpstr>
      <vt:lpstr>Functional enrichment analysis</vt:lpstr>
      <vt:lpstr>Cooperation – Synergy</vt:lpstr>
      <vt:lpstr>Interactions between essential proteins</vt:lpstr>
      <vt:lpstr>Modular essentiality</vt:lpstr>
      <vt:lpstr>Protein complexes as communities</vt:lpstr>
      <vt:lpstr>Compleat database</vt:lpstr>
      <vt:lpstr>Compleat database distributions</vt:lpstr>
      <vt:lpstr>Compleat database D. melanogaster</vt:lpstr>
      <vt:lpstr>Complex essentiality fraction</vt:lpstr>
      <vt:lpstr>Size and essentiality fraction</vt:lpstr>
      <vt:lpstr>All or nothing hypothesis : Yeast</vt:lpstr>
      <vt:lpstr>All or nothing hypothesis : D. melanogaster</vt:lpstr>
      <vt:lpstr>Challenges</vt:lpstr>
      <vt:lpstr>Summary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278</cp:revision>
  <cp:lastPrinted>2017-05-26T18:06:27Z</cp:lastPrinted>
  <dcterms:created xsi:type="dcterms:W3CDTF">2017-05-08T14:16:51Z</dcterms:created>
  <dcterms:modified xsi:type="dcterms:W3CDTF">2017-05-27T01:13:21Z</dcterms:modified>
</cp:coreProperties>
</file>